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95" r:id="rId2"/>
    <p:sldId id="329" r:id="rId3"/>
    <p:sldId id="304" r:id="rId4"/>
    <p:sldId id="305" r:id="rId5"/>
    <p:sldId id="333" r:id="rId6"/>
    <p:sldId id="306" r:id="rId7"/>
    <p:sldId id="307" r:id="rId8"/>
    <p:sldId id="308" r:id="rId9"/>
    <p:sldId id="309" r:id="rId10"/>
    <p:sldId id="310" r:id="rId11"/>
    <p:sldId id="334" r:id="rId12"/>
    <p:sldId id="311" r:id="rId13"/>
    <p:sldId id="312" r:id="rId14"/>
    <p:sldId id="313" r:id="rId15"/>
    <p:sldId id="314" r:id="rId16"/>
    <p:sldId id="315" r:id="rId17"/>
    <p:sldId id="316" r:id="rId18"/>
    <p:sldId id="330" r:id="rId19"/>
    <p:sldId id="317" r:id="rId20"/>
    <p:sldId id="335" r:id="rId21"/>
    <p:sldId id="319" r:id="rId22"/>
    <p:sldId id="320" r:id="rId23"/>
    <p:sldId id="340" r:id="rId24"/>
    <p:sldId id="339" r:id="rId25"/>
    <p:sldId id="332" r:id="rId26"/>
    <p:sldId id="303" r:id="rId27"/>
  </p:sldIdLst>
  <p:sldSz cx="9144000" cy="6858000" type="screen4x3"/>
  <p:notesSz cx="6805613" cy="9944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a:srgbClr val="492F92"/>
    <a:srgbClr val="D3CDE1"/>
    <a:srgbClr val="8585BE"/>
    <a:srgbClr val="007C4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782" autoAdjust="0"/>
    <p:restoredTop sz="65542" autoAdjust="0"/>
  </p:normalViewPr>
  <p:slideViewPr>
    <p:cSldViewPr showGuides="1">
      <p:cViewPr varScale="1">
        <p:scale>
          <a:sx n="47" d="100"/>
          <a:sy n="47" d="100"/>
        </p:scale>
        <p:origin x="-2034" y="-90"/>
      </p:cViewPr>
      <p:guideLst>
        <p:guide orient="horz" pos="1185"/>
        <p:guide pos="1338"/>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49099" cy="49720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4940" y="1"/>
            <a:ext cx="2949099" cy="497205"/>
          </a:xfrm>
          <a:prstGeom prst="rect">
            <a:avLst/>
          </a:prstGeom>
        </p:spPr>
        <p:txBody>
          <a:bodyPr vert="horz" lIns="91440" tIns="45720" rIns="91440" bIns="45720" rtlCol="0"/>
          <a:lstStyle>
            <a:lvl1pPr algn="r">
              <a:defRPr sz="1200"/>
            </a:lvl1pPr>
          </a:lstStyle>
          <a:p>
            <a:fld id="{F62D3C6A-CF16-4B8A-AE64-7559FD68468A}" type="datetimeFigureOut">
              <a:rPr lang="en-GB" smtClean="0"/>
              <a:t>09/07/2019</a:t>
            </a:fld>
            <a:endParaRPr lang="en-GB"/>
          </a:p>
        </p:txBody>
      </p:sp>
      <p:sp>
        <p:nvSpPr>
          <p:cNvPr id="4" name="Slide Image Placeholder 3"/>
          <p:cNvSpPr>
            <a:spLocks noGrp="1" noRot="1" noChangeAspect="1"/>
          </p:cNvSpPr>
          <p:nvPr>
            <p:ph type="sldImg" idx="2"/>
          </p:nvPr>
        </p:nvSpPr>
        <p:spPr>
          <a:xfrm>
            <a:off x="919163" y="746125"/>
            <a:ext cx="4967287" cy="372745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0562" y="4723448"/>
            <a:ext cx="5444490" cy="4474845"/>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1" y="9445170"/>
            <a:ext cx="2949099" cy="49720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4940" y="9445170"/>
            <a:ext cx="2949099" cy="497205"/>
          </a:xfrm>
          <a:prstGeom prst="rect">
            <a:avLst/>
          </a:prstGeom>
        </p:spPr>
        <p:txBody>
          <a:bodyPr vert="horz" lIns="91440" tIns="45720" rIns="91440" bIns="45720" rtlCol="0" anchor="b"/>
          <a:lstStyle>
            <a:lvl1pPr algn="r">
              <a:defRPr sz="1200"/>
            </a:lvl1pPr>
          </a:lstStyle>
          <a:p>
            <a:fld id="{71646FCB-3CEE-428D-B50F-B562299EB96F}" type="slidenum">
              <a:rPr lang="en-GB" smtClean="0"/>
              <a:t>‹#›</a:t>
            </a:fld>
            <a:endParaRPr lang="en-GB"/>
          </a:p>
        </p:txBody>
      </p:sp>
    </p:spTree>
    <p:extLst>
      <p:ext uri="{BB962C8B-B14F-4D97-AF65-F5344CB8AC3E}">
        <p14:creationId xmlns:p14="http://schemas.microsoft.com/office/powerpoint/2010/main" val="8357735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www.youtube.com/embed/JdvJZD-cplg"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s://www.youtube.com/embed/JdvJZD-cplg" TargetMode="External"/><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Shape 85"/>
          <p:cNvSpPr>
            <a:spLocks noGrp="1" noRot="1" noChangeAspect="1"/>
          </p:cNvSpPr>
          <p:nvPr>
            <p:ph type="sldImg" idx="2"/>
          </p:nvPr>
        </p:nvSpPr>
        <p:spPr>
          <a:xfrm>
            <a:off x="919163" y="746125"/>
            <a:ext cx="4967287" cy="372745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86" name="Shape 86"/>
          <p:cNvSpPr txBox="1">
            <a:spLocks noGrp="1"/>
          </p:cNvSpPr>
          <p:nvPr>
            <p:ph type="body" idx="1"/>
          </p:nvPr>
        </p:nvSpPr>
        <p:spPr>
          <a:xfrm>
            <a:off x="680562" y="4723448"/>
            <a:ext cx="5444490" cy="447484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Font typeface="Wingdings" panose="05000000000000000000" pitchFamily="2" charset="2"/>
              <a:buNone/>
            </a:pPr>
            <a:r>
              <a:rPr lang="en-GB" sz="1200" b="1" i="0" u="none" strike="noStrike" cap="none" baseline="0" dirty="0" smtClean="0">
                <a:solidFill>
                  <a:schemeClr val="dk1"/>
                </a:solidFill>
                <a:latin typeface="Calibri"/>
                <a:ea typeface="Calibri"/>
                <a:cs typeface="Calibri"/>
                <a:sym typeface="Calibri"/>
              </a:rPr>
              <a:t>Each group will need the following materials:</a:t>
            </a:r>
          </a:p>
          <a:p>
            <a:pPr marL="171450" marR="0" lvl="0" indent="-171450" algn="l" rtl="0">
              <a:spcBef>
                <a:spcPts val="0"/>
              </a:spcBef>
              <a:spcAft>
                <a:spcPts val="0"/>
              </a:spcAft>
              <a:buFont typeface="Wingdings" panose="05000000000000000000" pitchFamily="2" charset="2"/>
              <a:buChar char="§"/>
            </a:pPr>
            <a:r>
              <a:rPr lang="en-GB" sz="1200" b="0" i="0" u="none" strike="noStrike" cap="none" baseline="0" dirty="0" smtClean="0">
                <a:solidFill>
                  <a:schemeClr val="dk1"/>
                </a:solidFill>
                <a:latin typeface="Calibri"/>
                <a:ea typeface="Calibri"/>
                <a:cs typeface="Calibri"/>
                <a:sym typeface="Calibri"/>
              </a:rPr>
              <a:t>A ‘Who’ Bag with pictures, photographs or puppets (for Slide 6)</a:t>
            </a:r>
          </a:p>
          <a:p>
            <a:pPr marL="171450" marR="0" lvl="0" indent="-171450" algn="l" rtl="0">
              <a:spcBef>
                <a:spcPts val="0"/>
              </a:spcBef>
              <a:spcAft>
                <a:spcPts val="0"/>
              </a:spcAft>
              <a:buFont typeface="Wingdings" panose="05000000000000000000" pitchFamily="2" charset="2"/>
              <a:buChar char="§"/>
            </a:pPr>
            <a:r>
              <a:rPr lang="en-GB" sz="1200" b="0" i="0" u="none" strike="noStrike" cap="none" baseline="0" dirty="0" smtClean="0">
                <a:solidFill>
                  <a:schemeClr val="dk1"/>
                </a:solidFill>
                <a:latin typeface="Calibri"/>
                <a:ea typeface="Calibri"/>
                <a:cs typeface="Calibri"/>
                <a:sym typeface="Calibri"/>
              </a:rPr>
              <a:t>A copy of ‘The Little Red Hen’ (PDF copy in handouts)</a:t>
            </a:r>
          </a:p>
          <a:p>
            <a:pPr marL="171450" marR="0" lvl="0" indent="-171450" algn="l" rtl="0">
              <a:spcBef>
                <a:spcPts val="0"/>
              </a:spcBef>
              <a:spcAft>
                <a:spcPts val="0"/>
              </a:spcAft>
              <a:buFont typeface="Wingdings" panose="05000000000000000000" pitchFamily="2" charset="2"/>
              <a:buChar char="§"/>
            </a:pPr>
            <a:endParaRPr lang="en-GB" sz="1200" b="0" i="0"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Font typeface="Wingdings" panose="05000000000000000000" pitchFamily="2" charset="2"/>
              <a:buNone/>
            </a:pPr>
            <a:r>
              <a:rPr lang="en-GB" sz="1200" b="1" i="0" u="none" strike="noStrike" cap="none" baseline="0" dirty="0" smtClean="0">
                <a:solidFill>
                  <a:schemeClr val="dk1"/>
                </a:solidFill>
                <a:latin typeface="Calibri"/>
                <a:ea typeface="Calibri"/>
                <a:cs typeface="Calibri"/>
                <a:sym typeface="Calibri"/>
              </a:rPr>
              <a:t>Each participant will need the following materials:</a:t>
            </a:r>
          </a:p>
          <a:p>
            <a:pPr marL="171450" marR="0" lvl="0" indent="-171450" algn="l" rtl="0">
              <a:spcBef>
                <a:spcPts val="0"/>
              </a:spcBef>
              <a:spcAft>
                <a:spcPts val="0"/>
              </a:spcAft>
              <a:buFont typeface="Wingdings" panose="05000000000000000000" pitchFamily="2" charset="2"/>
              <a:buChar char="§"/>
            </a:pPr>
            <a:r>
              <a:rPr lang="en-GB" sz="1200" b="0" i="0" u="none" strike="noStrike" cap="none" baseline="0" dirty="0" smtClean="0">
                <a:solidFill>
                  <a:schemeClr val="dk1"/>
                </a:solidFill>
                <a:latin typeface="Calibri"/>
                <a:ea typeface="Calibri"/>
                <a:cs typeface="Calibri"/>
                <a:sym typeface="Calibri"/>
              </a:rPr>
              <a:t>A copy of the Sequence and Narrative Guidance</a:t>
            </a:r>
          </a:p>
          <a:p>
            <a:pPr marL="171450" marR="0" lvl="0" indent="-171450" algn="l" rtl="0">
              <a:spcBef>
                <a:spcPts val="0"/>
              </a:spcBef>
              <a:spcAft>
                <a:spcPts val="0"/>
              </a:spcAft>
              <a:buFont typeface="Wingdings" panose="05000000000000000000" pitchFamily="2" charset="2"/>
              <a:buChar char="§"/>
            </a:pPr>
            <a:endParaRPr lang="en-GB" sz="1200" b="0" i="0" u="none" strike="noStrike" cap="none" baseline="0" dirty="0" smtClean="0">
              <a:solidFill>
                <a:schemeClr val="dk1"/>
              </a:solidFill>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GB" sz="1200" b="1" i="0" u="none" strike="noStrike" cap="none" baseline="0" dirty="0" err="1" smtClean="0">
                <a:solidFill>
                  <a:schemeClr val="dk1"/>
                </a:solidFill>
                <a:latin typeface="Calibri"/>
                <a:ea typeface="Calibri"/>
                <a:cs typeface="Calibri"/>
                <a:sym typeface="Calibri"/>
              </a:rPr>
              <a:t>Youtube</a:t>
            </a:r>
            <a:r>
              <a:rPr lang="en-GB" sz="1200" b="1" i="0" u="none" strike="noStrike" cap="none" baseline="0" dirty="0" smtClean="0">
                <a:solidFill>
                  <a:schemeClr val="dk1"/>
                </a:solidFill>
                <a:latin typeface="Calibri"/>
                <a:ea typeface="Calibri"/>
                <a:cs typeface="Calibri"/>
                <a:sym typeface="Calibri"/>
              </a:rPr>
              <a:t> clip (if using on slide 21) to be loaded: </a:t>
            </a:r>
            <a:r>
              <a:rPr lang="en-GB" b="1" dirty="0" smtClean="0">
                <a:hlinkClick r:id="rId3"/>
              </a:rPr>
              <a:t>https://www.youtube.com/embed/JdvJZD-cplg</a:t>
            </a:r>
            <a:endParaRPr lang="en-GB" sz="1200" b="1" i="0" u="none" strike="noStrike" cap="none" dirty="0" smtClean="0">
              <a:solidFill>
                <a:schemeClr val="dk1"/>
              </a:solidFill>
              <a:latin typeface="+mn-lt"/>
              <a:ea typeface="Calibri"/>
              <a:cs typeface="Calibri"/>
              <a:sym typeface="Calibri"/>
            </a:endParaRPr>
          </a:p>
          <a:p>
            <a:pPr marL="0" marR="0" lvl="0" indent="0" algn="l" rtl="0">
              <a:spcBef>
                <a:spcPts val="0"/>
              </a:spcBef>
              <a:spcAft>
                <a:spcPts val="0"/>
              </a:spcAft>
              <a:buFont typeface="Wingdings" panose="05000000000000000000" pitchFamily="2" charset="2"/>
              <a:buNone/>
            </a:pPr>
            <a:endParaRPr lang="en-GB" sz="1200" b="1" i="0"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Font typeface="Wingdings" panose="05000000000000000000" pitchFamily="2" charset="2"/>
              <a:buNone/>
            </a:pPr>
            <a:r>
              <a:rPr lang="en-GB" sz="1200" b="1" i="0" u="none" strike="noStrike" cap="none" baseline="0" dirty="0" smtClean="0">
                <a:solidFill>
                  <a:schemeClr val="dk1"/>
                </a:solidFill>
                <a:latin typeface="Calibri"/>
                <a:ea typeface="Calibri"/>
                <a:cs typeface="Calibri"/>
                <a:sym typeface="Calibri"/>
              </a:rPr>
              <a:t>Slide timings:</a:t>
            </a:r>
          </a:p>
          <a:p>
            <a:pPr marL="171450" marR="0" lvl="0" indent="-171450" algn="l" rtl="0">
              <a:spcBef>
                <a:spcPts val="0"/>
              </a:spcBef>
              <a:spcAft>
                <a:spcPts val="0"/>
              </a:spcAft>
              <a:buFont typeface="Arial" panose="020B0604020202020204" pitchFamily="34" charset="0"/>
              <a:buChar char="•"/>
            </a:pPr>
            <a:r>
              <a:rPr lang="en-GB" sz="1200" b="1" i="0" u="none" strike="noStrike" cap="none" baseline="0" dirty="0" smtClean="0">
                <a:solidFill>
                  <a:schemeClr val="dk1"/>
                </a:solidFill>
                <a:latin typeface="Calibri"/>
                <a:ea typeface="Calibri"/>
                <a:cs typeface="Calibri"/>
                <a:sym typeface="Calibri"/>
              </a:rPr>
              <a:t>Slides 1-10: </a:t>
            </a:r>
            <a:r>
              <a:rPr lang="en-GB" sz="1200" b="0" i="0" u="none" strike="noStrike" cap="none" baseline="0" dirty="0" smtClean="0">
                <a:solidFill>
                  <a:schemeClr val="dk1"/>
                </a:solidFill>
                <a:latin typeface="Calibri"/>
                <a:ea typeface="Calibri"/>
                <a:cs typeface="Calibri"/>
                <a:sym typeface="Calibri"/>
              </a:rPr>
              <a:t>15 minutes</a:t>
            </a:r>
          </a:p>
          <a:p>
            <a:pPr marL="171450" marR="0" lvl="0" indent="-171450" algn="l" rtl="0">
              <a:spcBef>
                <a:spcPts val="0"/>
              </a:spcBef>
              <a:spcAft>
                <a:spcPts val="0"/>
              </a:spcAft>
              <a:buFont typeface="Arial" panose="020B0604020202020204" pitchFamily="34" charset="0"/>
              <a:buChar char="•"/>
            </a:pPr>
            <a:r>
              <a:rPr lang="en-GB" sz="1200" b="1" i="0" u="none" strike="noStrike" cap="none" baseline="0" dirty="0" smtClean="0">
                <a:solidFill>
                  <a:schemeClr val="dk1"/>
                </a:solidFill>
                <a:latin typeface="Calibri"/>
                <a:ea typeface="Calibri"/>
                <a:cs typeface="Calibri"/>
                <a:sym typeface="Calibri"/>
              </a:rPr>
              <a:t>Slide 11:</a:t>
            </a:r>
            <a:r>
              <a:rPr lang="en-GB" sz="1200" b="0" i="0" u="none" strike="noStrike" cap="none" baseline="0" dirty="0" smtClean="0">
                <a:solidFill>
                  <a:schemeClr val="dk1"/>
                </a:solidFill>
                <a:latin typeface="Calibri"/>
                <a:ea typeface="Calibri"/>
                <a:cs typeface="Calibri"/>
                <a:sym typeface="Calibri"/>
              </a:rPr>
              <a:t> 5 minutes</a:t>
            </a:r>
          </a:p>
          <a:p>
            <a:pPr marL="171450" marR="0" lvl="0" indent="-171450" algn="l" rtl="0">
              <a:spcBef>
                <a:spcPts val="0"/>
              </a:spcBef>
              <a:spcAft>
                <a:spcPts val="0"/>
              </a:spcAft>
              <a:buFont typeface="Arial" panose="020B0604020202020204" pitchFamily="34" charset="0"/>
              <a:buChar char="•"/>
            </a:pPr>
            <a:r>
              <a:rPr lang="en-GB" sz="1200" b="1" i="0" u="none" strike="noStrike" cap="none" baseline="0" dirty="0" smtClean="0">
                <a:solidFill>
                  <a:schemeClr val="dk1"/>
                </a:solidFill>
                <a:latin typeface="Calibri"/>
                <a:ea typeface="Calibri"/>
                <a:cs typeface="Calibri"/>
                <a:sym typeface="Calibri"/>
              </a:rPr>
              <a:t>Slides 12-17: </a:t>
            </a:r>
            <a:r>
              <a:rPr lang="en-GB" sz="1200" b="0" i="0" u="none" strike="noStrike" cap="none" baseline="0" dirty="0" smtClean="0">
                <a:solidFill>
                  <a:schemeClr val="dk1"/>
                </a:solidFill>
                <a:latin typeface="Calibri"/>
                <a:ea typeface="Calibri"/>
                <a:cs typeface="Calibri"/>
                <a:sym typeface="Calibri"/>
              </a:rPr>
              <a:t>10 minutes</a:t>
            </a:r>
          </a:p>
          <a:p>
            <a:pPr marL="171450" marR="0" lvl="0" indent="-171450" algn="l" rtl="0">
              <a:spcBef>
                <a:spcPts val="0"/>
              </a:spcBef>
              <a:spcAft>
                <a:spcPts val="0"/>
              </a:spcAft>
              <a:buFont typeface="Arial" panose="020B0604020202020204" pitchFamily="34" charset="0"/>
              <a:buChar char="•"/>
            </a:pPr>
            <a:r>
              <a:rPr lang="en-GB" sz="1200" b="1" i="0" u="none" strike="noStrike" cap="none" baseline="0" dirty="0" smtClean="0">
                <a:solidFill>
                  <a:schemeClr val="dk1"/>
                </a:solidFill>
                <a:latin typeface="Calibri"/>
                <a:ea typeface="Calibri"/>
                <a:cs typeface="Calibri"/>
                <a:sym typeface="Calibri"/>
              </a:rPr>
              <a:t>Slides 18-21: </a:t>
            </a:r>
            <a:r>
              <a:rPr lang="en-GB" sz="1200" b="0" i="0" u="none" strike="noStrike" cap="none" baseline="0" dirty="0" smtClean="0">
                <a:solidFill>
                  <a:schemeClr val="dk1"/>
                </a:solidFill>
                <a:latin typeface="Calibri"/>
                <a:ea typeface="Calibri"/>
                <a:cs typeface="Calibri"/>
                <a:sym typeface="Calibri"/>
              </a:rPr>
              <a:t>10 minutes</a:t>
            </a:r>
          </a:p>
          <a:p>
            <a:pPr marL="171450" marR="0" lvl="0" indent="-171450" algn="l" rtl="0">
              <a:spcBef>
                <a:spcPts val="0"/>
              </a:spcBef>
              <a:spcAft>
                <a:spcPts val="0"/>
              </a:spcAft>
              <a:buFont typeface="Arial" panose="020B0604020202020204" pitchFamily="34" charset="0"/>
              <a:buChar char="•"/>
            </a:pPr>
            <a:r>
              <a:rPr lang="en-GB" sz="1200" b="1" i="0" u="none" strike="noStrike" cap="none" baseline="0" dirty="0" smtClean="0">
                <a:solidFill>
                  <a:schemeClr val="dk1"/>
                </a:solidFill>
                <a:latin typeface="Calibri"/>
                <a:ea typeface="Calibri"/>
                <a:cs typeface="Calibri"/>
                <a:sym typeface="Calibri"/>
              </a:rPr>
              <a:t>Slide 22: </a:t>
            </a:r>
            <a:r>
              <a:rPr lang="en-GB" sz="1200" b="0" i="0" u="none" strike="noStrike" cap="none" baseline="0" dirty="0" smtClean="0">
                <a:solidFill>
                  <a:schemeClr val="dk1"/>
                </a:solidFill>
                <a:latin typeface="Calibri"/>
                <a:ea typeface="Calibri"/>
                <a:cs typeface="Calibri"/>
                <a:sym typeface="Calibri"/>
              </a:rPr>
              <a:t>10 minutes</a:t>
            </a:r>
            <a:endParaRPr lang="en-GB" sz="1200" b="1" i="0" u="none" strike="noStrike" cap="none" baseline="0" dirty="0" smtClean="0">
              <a:solidFill>
                <a:schemeClr val="dk1"/>
              </a:solidFill>
              <a:latin typeface="Calibri"/>
              <a:ea typeface="Calibri"/>
              <a:cs typeface="Calibri"/>
              <a:sym typeface="Calibri"/>
            </a:endParaRPr>
          </a:p>
          <a:p>
            <a:pPr marL="171450" marR="0" lvl="0" indent="-171450" algn="l" rtl="0">
              <a:spcBef>
                <a:spcPts val="0"/>
              </a:spcBef>
              <a:spcAft>
                <a:spcPts val="0"/>
              </a:spcAft>
              <a:buFont typeface="Arial" panose="020B0604020202020204" pitchFamily="34" charset="0"/>
              <a:buChar char="•"/>
            </a:pPr>
            <a:r>
              <a:rPr lang="en-GB" sz="1200" b="1" i="0" u="none" strike="noStrike" cap="none" baseline="0" dirty="0" smtClean="0">
                <a:solidFill>
                  <a:schemeClr val="dk1"/>
                </a:solidFill>
                <a:latin typeface="Calibri"/>
                <a:ea typeface="Calibri"/>
                <a:cs typeface="Calibri"/>
                <a:sym typeface="Calibri"/>
              </a:rPr>
              <a:t>Slides 23-25: </a:t>
            </a:r>
            <a:r>
              <a:rPr lang="en-GB" sz="1200" b="0" i="0" u="none" strike="noStrike" cap="none" baseline="0" dirty="0" smtClean="0">
                <a:solidFill>
                  <a:schemeClr val="dk1"/>
                </a:solidFill>
                <a:latin typeface="Calibri"/>
                <a:ea typeface="Calibri"/>
                <a:cs typeface="Calibri"/>
                <a:sym typeface="Calibri"/>
              </a:rPr>
              <a:t>5 minutes</a:t>
            </a:r>
            <a:endParaRPr lang="en-GB" sz="1200" b="1" i="0" u="none" strike="noStrike" cap="none" baseline="0" dirty="0" smtClean="0">
              <a:solidFill>
                <a:schemeClr val="dk1"/>
              </a:solidFill>
              <a:latin typeface="Calibri"/>
              <a:ea typeface="Calibri"/>
              <a:cs typeface="Calibri"/>
              <a:sym typeface="Calibri"/>
            </a:endParaRPr>
          </a:p>
          <a:p>
            <a:pPr marL="171450" marR="0" lvl="0" indent="-171450" algn="l" rtl="0">
              <a:spcBef>
                <a:spcPts val="0"/>
              </a:spcBef>
              <a:spcAft>
                <a:spcPts val="0"/>
              </a:spcAft>
              <a:buFont typeface="Arial" panose="020B0604020202020204" pitchFamily="34" charset="0"/>
              <a:buChar char="•"/>
            </a:pPr>
            <a:r>
              <a:rPr lang="en-GB" sz="1200" b="1" i="0" u="none" strike="noStrike" cap="none" baseline="0" dirty="0" smtClean="0">
                <a:solidFill>
                  <a:schemeClr val="dk1"/>
                </a:solidFill>
                <a:latin typeface="Calibri"/>
                <a:ea typeface="Calibri"/>
                <a:cs typeface="Calibri"/>
                <a:sym typeface="Calibri"/>
              </a:rPr>
              <a:t>Slide 26: </a:t>
            </a:r>
            <a:r>
              <a:rPr lang="en-GB" sz="1200" b="0" i="0" u="none" strike="noStrike" cap="none" baseline="0" dirty="0" smtClean="0">
                <a:solidFill>
                  <a:schemeClr val="dk1"/>
                </a:solidFill>
                <a:latin typeface="Calibri"/>
                <a:ea typeface="Calibri"/>
                <a:cs typeface="Calibri"/>
                <a:sym typeface="Calibri"/>
              </a:rPr>
              <a:t>5 minutes</a:t>
            </a:r>
            <a:endParaRPr lang="en-GB" sz="1200" b="1" i="0" u="none" strike="noStrike" cap="none" baseline="0" dirty="0" smtClean="0">
              <a:solidFill>
                <a:schemeClr val="dk1"/>
              </a:solidFill>
              <a:latin typeface="Calibri"/>
              <a:ea typeface="Calibri"/>
              <a:cs typeface="Calibri"/>
              <a:sym typeface="Calibri"/>
            </a:endParaRPr>
          </a:p>
          <a:p>
            <a:pPr marL="171450" marR="0" lvl="0" indent="-171450" algn="l" rtl="0">
              <a:spcBef>
                <a:spcPts val="0"/>
              </a:spcBef>
              <a:spcAft>
                <a:spcPts val="0"/>
              </a:spcAft>
              <a:buFont typeface="Arial" panose="020B0604020202020204" pitchFamily="34" charset="0"/>
              <a:buChar char="•"/>
            </a:pPr>
            <a:endParaRPr sz="1200" b="1" i="0" u="none" strike="noStrike" cap="none" dirty="0">
              <a:solidFill>
                <a:schemeClr val="dk1"/>
              </a:solidFill>
              <a:latin typeface="Calibri"/>
              <a:ea typeface="Calibri"/>
              <a:cs typeface="Calibri"/>
              <a:sym typeface="Calibri"/>
            </a:endParaRPr>
          </a:p>
        </p:txBody>
      </p:sp>
      <p:sp>
        <p:nvSpPr>
          <p:cNvPr id="87" name="Shape 87"/>
          <p:cNvSpPr txBox="1">
            <a:spLocks noGrp="1"/>
          </p:cNvSpPr>
          <p:nvPr>
            <p:ph type="sldNum" idx="12"/>
          </p:nvPr>
        </p:nvSpPr>
        <p:spPr>
          <a:xfrm>
            <a:off x="3854940" y="9445170"/>
            <a:ext cx="2949099" cy="497205"/>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b="0" i="0" u="none" strike="noStrike" cap="none">
                <a:solidFill>
                  <a:schemeClr val="dk1"/>
                </a:solidFill>
                <a:latin typeface="Calibri"/>
                <a:ea typeface="Calibri"/>
                <a:cs typeface="Calibri"/>
                <a:sym typeface="Calibri"/>
              </a:rPr>
              <a:t>1</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1"/>
        <p:cNvGrpSpPr/>
        <p:nvPr/>
      </p:nvGrpSpPr>
      <p:grpSpPr>
        <a:xfrm>
          <a:off x="0" y="0"/>
          <a:ext cx="0" cy="0"/>
          <a:chOff x="0" y="0"/>
          <a:chExt cx="0" cy="0"/>
        </a:xfrm>
      </p:grpSpPr>
      <p:sp>
        <p:nvSpPr>
          <p:cNvPr id="612" name="Shape 612"/>
          <p:cNvSpPr>
            <a:spLocks noGrp="1" noRot="1" noChangeAspect="1"/>
          </p:cNvSpPr>
          <p:nvPr>
            <p:ph type="sldImg" idx="2"/>
          </p:nvPr>
        </p:nvSpPr>
        <p:spPr>
          <a:xfrm>
            <a:off x="917575" y="746125"/>
            <a:ext cx="4972050" cy="3729038"/>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613" name="Shape 613"/>
          <p:cNvSpPr txBox="1">
            <a:spLocks noGrp="1"/>
          </p:cNvSpPr>
          <p:nvPr>
            <p:ph type="body" idx="1"/>
          </p:nvPr>
        </p:nvSpPr>
        <p:spPr>
          <a:xfrm>
            <a:off x="680562" y="4723449"/>
            <a:ext cx="5444490" cy="4474845"/>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Tx/>
              <a:buSzPts val="1400"/>
              <a:buFontTx/>
              <a:buNone/>
              <a:tabLst/>
              <a:defRPr/>
            </a:pPr>
            <a:r>
              <a:rPr lang="en-GB" sz="1200" b="1" i="0" u="none" strike="noStrike" cap="none" dirty="0" smtClean="0">
                <a:solidFill>
                  <a:schemeClr val="dk1"/>
                </a:solidFill>
                <a:latin typeface="Calibri"/>
                <a:ea typeface="Calibri"/>
                <a:cs typeface="Calibri"/>
                <a:sym typeface="Calibri"/>
              </a:rPr>
              <a:t>The</a:t>
            </a:r>
            <a:r>
              <a:rPr lang="en-GB" sz="1200" b="1" i="0" u="none" strike="noStrike" cap="none" baseline="0" dirty="0" smtClean="0">
                <a:solidFill>
                  <a:schemeClr val="dk1"/>
                </a:solidFill>
                <a:latin typeface="Calibri"/>
                <a:ea typeface="Calibri"/>
                <a:cs typeface="Calibri"/>
                <a:sym typeface="Calibri"/>
              </a:rPr>
              <a:t> f</a:t>
            </a:r>
            <a:r>
              <a:rPr lang="en-GB" sz="1200" b="1" i="0" u="none" strike="noStrike" cap="none" dirty="0" smtClean="0">
                <a:solidFill>
                  <a:schemeClr val="dk1"/>
                </a:solidFill>
                <a:latin typeface="Calibri"/>
                <a:ea typeface="Calibri"/>
                <a:cs typeface="Calibri"/>
                <a:sym typeface="Calibri"/>
              </a:rPr>
              <a:t>acilitator to share:</a:t>
            </a:r>
            <a:endParaRPr lang="en-GB" sz="1200" b="1" i="0"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endParaRPr lang="en-GB" sz="1200" b="1" i="0" u="none" strike="noStrike" cap="none"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0" i="1" u="none" strike="noStrike" cap="none" dirty="0" smtClean="0">
                <a:solidFill>
                  <a:schemeClr val="dk1"/>
                </a:solidFill>
                <a:latin typeface="Calibri"/>
                <a:ea typeface="Calibri"/>
                <a:cs typeface="Calibri"/>
                <a:sym typeface="Calibri"/>
              </a:rPr>
              <a:t>“Whilst the ‘who’,</a:t>
            </a:r>
            <a:r>
              <a:rPr lang="en-GB" sz="1200" b="0" i="1" u="none" strike="noStrike" cap="none" baseline="0" dirty="0" smtClean="0">
                <a:solidFill>
                  <a:schemeClr val="dk1"/>
                </a:solidFill>
                <a:latin typeface="Calibri"/>
                <a:ea typeface="Calibri"/>
                <a:cs typeface="Calibri"/>
                <a:sym typeface="Calibri"/>
              </a:rPr>
              <a:t> ‘where’, ‘when’ and ‘what happened’ narrative string provides basic sentence structure, we do not always generate sentences in this order. Once a basic narrative string has been created, practitioners can change the order of the ‘who’, ‘where’, when’ and what happened’.</a:t>
            </a:r>
          </a:p>
          <a:p>
            <a:pPr marL="0" marR="0" lvl="0" indent="0" algn="l" rtl="0">
              <a:spcBef>
                <a:spcPts val="0"/>
              </a:spcBef>
              <a:spcAft>
                <a:spcPts val="0"/>
              </a:spcAft>
              <a:buNone/>
            </a:pPr>
            <a:endParaRPr lang="en-GB" sz="1200" b="0" i="1"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0" i="1" u="none" strike="noStrike" cap="none" baseline="0" dirty="0" smtClean="0">
                <a:solidFill>
                  <a:schemeClr val="dk1"/>
                </a:solidFill>
                <a:latin typeface="Calibri"/>
                <a:ea typeface="Calibri"/>
                <a:cs typeface="Calibri"/>
                <a:sym typeface="Calibri"/>
              </a:rPr>
              <a:t>In this example the practitioner could share:</a:t>
            </a:r>
          </a:p>
          <a:p>
            <a:pPr marL="0" marR="0" lvl="0" indent="0" algn="l" rtl="0">
              <a:spcBef>
                <a:spcPts val="0"/>
              </a:spcBef>
              <a:spcAft>
                <a:spcPts val="0"/>
              </a:spcAft>
              <a:buNone/>
            </a:pPr>
            <a:r>
              <a:rPr lang="en-GB" sz="1200" b="0" i="1" u="none" strike="noStrike" cap="none" baseline="0" dirty="0" smtClean="0">
                <a:solidFill>
                  <a:schemeClr val="dk1"/>
                </a:solidFill>
                <a:latin typeface="Calibri"/>
                <a:ea typeface="Calibri"/>
                <a:cs typeface="Calibri"/>
                <a:sym typeface="Calibri"/>
              </a:rPr>
              <a:t>‘Early in the morning, the gymnast was building a sandcastle at the beach.’</a:t>
            </a:r>
          </a:p>
          <a:p>
            <a:pPr marL="0" marR="0" lvl="0" indent="0" algn="l" rtl="0">
              <a:spcBef>
                <a:spcPts val="0"/>
              </a:spcBef>
              <a:spcAft>
                <a:spcPts val="0"/>
              </a:spcAft>
              <a:buNone/>
            </a:pPr>
            <a:endParaRPr lang="en-GB" sz="1200" b="0" i="1"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0" i="1" u="none" strike="noStrike" cap="none" baseline="0" dirty="0" smtClean="0">
                <a:solidFill>
                  <a:schemeClr val="dk1"/>
                </a:solidFill>
                <a:latin typeface="Calibri"/>
                <a:ea typeface="Calibri"/>
                <a:cs typeface="Calibri"/>
                <a:sym typeface="Calibri"/>
              </a:rPr>
              <a:t>This demonstrates the same concepts, but how this can be organised grammatically in a different way.”</a:t>
            </a:r>
          </a:p>
          <a:p>
            <a:pPr marL="0" marR="0" lvl="0" indent="0" algn="l" rtl="0">
              <a:spcBef>
                <a:spcPts val="0"/>
              </a:spcBef>
              <a:spcAft>
                <a:spcPts val="0"/>
              </a:spcAft>
              <a:buNone/>
            </a:pPr>
            <a:endParaRPr lang="en-GB" sz="1200" b="0" i="1"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1" i="0" u="none" strike="noStrike" cap="none" baseline="0" dirty="0" smtClean="0">
                <a:solidFill>
                  <a:schemeClr val="dk1"/>
                </a:solidFill>
                <a:latin typeface="Calibri"/>
                <a:ea typeface="Calibri"/>
                <a:cs typeface="Calibri"/>
                <a:sym typeface="Calibri"/>
              </a:rPr>
              <a:t>Slide 1-10: 15 minutes</a:t>
            </a:r>
          </a:p>
        </p:txBody>
      </p:sp>
      <p:sp>
        <p:nvSpPr>
          <p:cNvPr id="614" name="Shape 614"/>
          <p:cNvSpPr txBox="1">
            <a:spLocks noGrp="1"/>
          </p:cNvSpPr>
          <p:nvPr>
            <p:ph type="sldNum" idx="12"/>
          </p:nvPr>
        </p:nvSpPr>
        <p:spPr>
          <a:xfrm>
            <a:off x="3854939" y="9445169"/>
            <a:ext cx="2949099" cy="497205"/>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a:solidFill>
                  <a:schemeClr val="dk1"/>
                </a:solidFill>
                <a:latin typeface="Calibri"/>
                <a:ea typeface="Calibri"/>
                <a:cs typeface="Calibri"/>
                <a:sym typeface="Calibri"/>
              </a:rPr>
              <a:t>10</a:t>
            </a:fld>
            <a:endParaRPr sz="1200">
              <a:solidFill>
                <a:schemeClr val="dk1"/>
              </a:solidFill>
              <a:latin typeface="Calibri"/>
              <a:ea typeface="Calibri"/>
              <a:cs typeface="Calibri"/>
              <a:sym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1"/>
        <p:cNvGrpSpPr/>
        <p:nvPr/>
      </p:nvGrpSpPr>
      <p:grpSpPr>
        <a:xfrm>
          <a:off x="0" y="0"/>
          <a:ext cx="0" cy="0"/>
          <a:chOff x="0" y="0"/>
          <a:chExt cx="0" cy="0"/>
        </a:xfrm>
      </p:grpSpPr>
      <p:sp>
        <p:nvSpPr>
          <p:cNvPr id="612" name="Shape 612"/>
          <p:cNvSpPr>
            <a:spLocks noGrp="1" noRot="1" noChangeAspect="1"/>
          </p:cNvSpPr>
          <p:nvPr>
            <p:ph type="sldImg" idx="2"/>
          </p:nvPr>
        </p:nvSpPr>
        <p:spPr>
          <a:xfrm>
            <a:off x="917575" y="746125"/>
            <a:ext cx="4972050" cy="3729038"/>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613" name="Shape 613"/>
          <p:cNvSpPr txBox="1">
            <a:spLocks noGrp="1"/>
          </p:cNvSpPr>
          <p:nvPr>
            <p:ph type="body" idx="1"/>
          </p:nvPr>
        </p:nvSpPr>
        <p:spPr>
          <a:xfrm>
            <a:off x="680562" y="4723449"/>
            <a:ext cx="5444490" cy="4474845"/>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Tx/>
              <a:buSzPts val="1400"/>
              <a:buFontTx/>
              <a:buNone/>
              <a:tabLst/>
              <a:defRPr/>
            </a:pPr>
            <a:r>
              <a:rPr lang="en-GB" sz="1200" b="1" i="0" u="none" strike="noStrike" cap="none" dirty="0" smtClean="0">
                <a:solidFill>
                  <a:schemeClr val="dk1"/>
                </a:solidFill>
                <a:latin typeface="Calibri"/>
                <a:ea typeface="Calibri"/>
                <a:cs typeface="Calibri"/>
                <a:sym typeface="Calibri"/>
              </a:rPr>
              <a:t>The</a:t>
            </a:r>
            <a:r>
              <a:rPr lang="en-GB" sz="1200" b="1" i="0" u="none" strike="noStrike" cap="none" baseline="0" dirty="0" smtClean="0">
                <a:solidFill>
                  <a:schemeClr val="dk1"/>
                </a:solidFill>
                <a:latin typeface="Calibri"/>
                <a:ea typeface="Calibri"/>
                <a:cs typeface="Calibri"/>
                <a:sym typeface="Calibri"/>
              </a:rPr>
              <a:t> f</a:t>
            </a:r>
            <a:r>
              <a:rPr lang="en-GB" sz="1200" b="1" i="0" u="none" strike="noStrike" cap="none" dirty="0" smtClean="0">
                <a:solidFill>
                  <a:schemeClr val="dk1"/>
                </a:solidFill>
                <a:latin typeface="Calibri"/>
                <a:ea typeface="Calibri"/>
                <a:cs typeface="Calibri"/>
                <a:sym typeface="Calibri"/>
              </a:rPr>
              <a:t>acilitator to share:</a:t>
            </a:r>
            <a:endParaRPr lang="en-GB" sz="1200" b="1" i="0"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endParaRPr lang="en-GB" sz="1200" b="1" i="0" u="none" strike="noStrike" cap="none"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0" i="1" u="none" strike="noStrike" cap="none" dirty="0" smtClean="0">
                <a:solidFill>
                  <a:schemeClr val="dk1"/>
                </a:solidFill>
                <a:latin typeface="Calibri"/>
                <a:ea typeface="Calibri"/>
                <a:cs typeface="Calibri"/>
                <a:sym typeface="Calibri"/>
              </a:rPr>
              <a:t>“</a:t>
            </a:r>
            <a:r>
              <a:rPr lang="en-GB" sz="1200" b="0" i="1" u="none" strike="noStrike" cap="none" baseline="0" dirty="0" smtClean="0">
                <a:solidFill>
                  <a:schemeClr val="dk1"/>
                </a:solidFill>
                <a:latin typeface="+mn-lt"/>
                <a:ea typeface="Calibri"/>
                <a:cs typeface="Calibri"/>
                <a:sym typeface="Calibri"/>
              </a:rPr>
              <a:t>Beyond this, practitioners can then start to look at how they could use descriptive language to describe the ‘who’, ‘where’, ‘when’ and ‘what happened’. This enables the children to create more sophisticated narrative strings. Depending on children’s stage of writing development, they may record this sentence using marks, letters and words.</a:t>
            </a:r>
          </a:p>
          <a:p>
            <a:pPr marL="0" marR="0" lvl="0" indent="0" algn="l" rtl="0">
              <a:spcBef>
                <a:spcPts val="0"/>
              </a:spcBef>
              <a:spcAft>
                <a:spcPts val="0"/>
              </a:spcAft>
              <a:buNone/>
            </a:pPr>
            <a:endParaRPr lang="en-GB" sz="1200" b="0" i="1" u="none" strike="noStrike" cap="none" baseline="0" dirty="0" smtClean="0">
              <a:solidFill>
                <a:schemeClr val="dk1"/>
              </a:solidFill>
              <a:latin typeface="+mn-lt"/>
              <a:ea typeface="Calibri"/>
              <a:cs typeface="Calibri"/>
              <a:sym typeface="Calibri"/>
            </a:endParaRPr>
          </a:p>
          <a:p>
            <a:pPr marL="0" marR="0" lvl="0" indent="0" algn="l" rtl="0">
              <a:spcBef>
                <a:spcPts val="0"/>
              </a:spcBef>
              <a:spcAft>
                <a:spcPts val="0"/>
              </a:spcAft>
              <a:buNone/>
            </a:pPr>
            <a:r>
              <a:rPr lang="en-GB" sz="1200" b="0" i="1" u="none" strike="noStrike" cap="none" baseline="0" dirty="0" smtClean="0">
                <a:solidFill>
                  <a:schemeClr val="dk1"/>
                </a:solidFill>
                <a:latin typeface="+mn-lt"/>
                <a:ea typeface="Calibri"/>
                <a:cs typeface="Calibri"/>
                <a:sym typeface="Calibri"/>
              </a:rPr>
              <a:t>Children can only write texts once they have had the opportunity to generate texts. Focusing on the development of narrative skills supports children with organising their ideas.”</a:t>
            </a:r>
          </a:p>
          <a:p>
            <a:pPr marL="0" marR="0" lvl="0" indent="0" algn="l" rtl="0">
              <a:spcBef>
                <a:spcPts val="0"/>
              </a:spcBef>
              <a:spcAft>
                <a:spcPts val="0"/>
              </a:spcAft>
              <a:buNone/>
            </a:pPr>
            <a:endParaRPr lang="en-GB" sz="1200" b="0" i="1" u="none" strike="noStrike" cap="none" baseline="0" dirty="0" smtClean="0">
              <a:solidFill>
                <a:schemeClr val="dk1"/>
              </a:solidFill>
              <a:latin typeface="+mn-lt"/>
              <a:ea typeface="Calibri"/>
              <a:cs typeface="Calibri"/>
              <a:sym typeface="Calibri"/>
            </a:endParaRPr>
          </a:p>
          <a:p>
            <a:pPr marL="0" marR="0" lvl="0" indent="0" algn="l" rtl="0">
              <a:spcBef>
                <a:spcPts val="0"/>
              </a:spcBef>
              <a:spcAft>
                <a:spcPts val="0"/>
              </a:spcAft>
              <a:buNone/>
            </a:pPr>
            <a:r>
              <a:rPr lang="en-GB" sz="1200" b="1" i="0" u="none" strike="noStrike" cap="none" baseline="0" dirty="0" smtClean="0">
                <a:solidFill>
                  <a:schemeClr val="dk1"/>
                </a:solidFill>
                <a:latin typeface="+mn-lt"/>
                <a:ea typeface="Calibri"/>
                <a:cs typeface="Calibri"/>
                <a:sym typeface="Calibri"/>
              </a:rPr>
              <a:t>Practitioners to discuss:</a:t>
            </a:r>
          </a:p>
          <a:p>
            <a:pPr marL="0" marR="0" lvl="0" indent="0" algn="l" rtl="0">
              <a:spcBef>
                <a:spcPts val="0"/>
              </a:spcBef>
              <a:spcAft>
                <a:spcPts val="0"/>
              </a:spcAft>
              <a:buNone/>
            </a:pPr>
            <a:r>
              <a:rPr lang="en-GB" sz="1200" b="1" i="0" u="none" strike="noStrike" cap="none" baseline="0" dirty="0" smtClean="0">
                <a:solidFill>
                  <a:schemeClr val="dk1"/>
                </a:solidFill>
                <a:latin typeface="+mn-lt"/>
                <a:ea typeface="Calibri"/>
                <a:cs typeface="Calibri"/>
                <a:sym typeface="Calibri"/>
              </a:rPr>
              <a:t>‘How could you use narrative strings in your class to analyse and create texts?’</a:t>
            </a:r>
          </a:p>
          <a:p>
            <a:pPr marL="0" marR="0" lvl="0" indent="0" algn="l" rtl="0">
              <a:spcBef>
                <a:spcPts val="0"/>
              </a:spcBef>
              <a:spcAft>
                <a:spcPts val="0"/>
              </a:spcAft>
              <a:buNone/>
            </a:pPr>
            <a:r>
              <a:rPr lang="en-GB" sz="1200" b="1" i="0" u="none" strike="noStrike" cap="none" baseline="0" dirty="0" smtClean="0">
                <a:solidFill>
                  <a:schemeClr val="dk1"/>
                </a:solidFill>
                <a:latin typeface="+mn-lt"/>
                <a:ea typeface="Calibri"/>
                <a:cs typeface="Calibri"/>
                <a:sym typeface="Calibri"/>
              </a:rPr>
              <a:t/>
            </a:r>
            <a:br>
              <a:rPr lang="en-GB" sz="1200" b="1" i="0" u="none" strike="noStrike" cap="none" baseline="0" dirty="0" smtClean="0">
                <a:solidFill>
                  <a:schemeClr val="dk1"/>
                </a:solidFill>
                <a:latin typeface="+mn-lt"/>
                <a:ea typeface="Calibri"/>
                <a:cs typeface="Calibri"/>
                <a:sym typeface="Calibri"/>
              </a:rPr>
            </a:br>
            <a:r>
              <a:rPr lang="en-GB" sz="1200" b="1" i="0" u="none" strike="noStrike" cap="none" baseline="0" dirty="0" smtClean="0">
                <a:solidFill>
                  <a:schemeClr val="dk1"/>
                </a:solidFill>
                <a:latin typeface="+mn-lt"/>
                <a:ea typeface="Calibri"/>
                <a:cs typeface="Calibri"/>
                <a:sym typeface="Calibri"/>
              </a:rPr>
              <a:t>Facilitator to provide time to discuss and collect responses.</a:t>
            </a:r>
          </a:p>
          <a:p>
            <a:pPr marL="0" marR="0" lvl="0" indent="0" algn="l" rtl="0">
              <a:spcBef>
                <a:spcPts val="0"/>
              </a:spcBef>
              <a:spcAft>
                <a:spcPts val="0"/>
              </a:spcAft>
              <a:buNone/>
            </a:pPr>
            <a:endParaRPr lang="en-GB" sz="1200" b="1" i="0" u="none" strike="noStrike" cap="none" baseline="0" dirty="0" smtClean="0">
              <a:solidFill>
                <a:schemeClr val="dk1"/>
              </a:solidFill>
              <a:latin typeface="+mn-lt"/>
              <a:ea typeface="Calibri"/>
              <a:cs typeface="Calibri"/>
              <a:sym typeface="Calibri"/>
            </a:endParaRPr>
          </a:p>
          <a:p>
            <a:pPr marL="0" marR="0" lvl="0" indent="0" algn="l" rtl="0">
              <a:spcBef>
                <a:spcPts val="0"/>
              </a:spcBef>
              <a:spcAft>
                <a:spcPts val="0"/>
              </a:spcAft>
              <a:buNone/>
            </a:pPr>
            <a:r>
              <a:rPr lang="en-GB" sz="1200" b="1" i="0" u="none" strike="noStrike" cap="none" baseline="0" dirty="0" smtClean="0">
                <a:solidFill>
                  <a:schemeClr val="dk1"/>
                </a:solidFill>
                <a:latin typeface="+mn-lt"/>
                <a:ea typeface="Calibri"/>
                <a:cs typeface="Calibri"/>
                <a:sym typeface="Calibri"/>
              </a:rPr>
              <a:t>Slide 11: 5 minutes</a:t>
            </a:r>
            <a:endParaRPr lang="en-GB" sz="1200" b="1" i="0" u="none" strike="noStrike" cap="none" dirty="0">
              <a:solidFill>
                <a:schemeClr val="dk1"/>
              </a:solidFill>
              <a:latin typeface="+mn-lt"/>
              <a:ea typeface="Calibri"/>
              <a:cs typeface="Calibri"/>
              <a:sym typeface="Calibri"/>
            </a:endParaRPr>
          </a:p>
        </p:txBody>
      </p:sp>
      <p:sp>
        <p:nvSpPr>
          <p:cNvPr id="614" name="Shape 614"/>
          <p:cNvSpPr txBox="1">
            <a:spLocks noGrp="1"/>
          </p:cNvSpPr>
          <p:nvPr>
            <p:ph type="sldNum" idx="12"/>
          </p:nvPr>
        </p:nvSpPr>
        <p:spPr>
          <a:xfrm>
            <a:off x="3854939" y="9445169"/>
            <a:ext cx="2949099" cy="497205"/>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a:solidFill>
                  <a:schemeClr val="dk1"/>
                </a:solidFill>
                <a:latin typeface="Calibri"/>
                <a:ea typeface="Calibri"/>
                <a:cs typeface="Calibri"/>
                <a:sym typeface="Calibri"/>
              </a:rPr>
              <a:t>11</a:t>
            </a:fld>
            <a:endParaRPr sz="1200">
              <a:solidFill>
                <a:schemeClr val="dk1"/>
              </a:solidFill>
              <a:latin typeface="Calibri"/>
              <a:ea typeface="Calibri"/>
              <a:cs typeface="Calibri"/>
              <a:sym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1"/>
        <p:cNvGrpSpPr/>
        <p:nvPr/>
      </p:nvGrpSpPr>
      <p:grpSpPr>
        <a:xfrm>
          <a:off x="0" y="0"/>
          <a:ext cx="0" cy="0"/>
          <a:chOff x="0" y="0"/>
          <a:chExt cx="0" cy="0"/>
        </a:xfrm>
      </p:grpSpPr>
      <p:sp>
        <p:nvSpPr>
          <p:cNvPr id="612" name="Shape 612"/>
          <p:cNvSpPr>
            <a:spLocks noGrp="1" noRot="1" noChangeAspect="1"/>
          </p:cNvSpPr>
          <p:nvPr>
            <p:ph type="sldImg" idx="2"/>
          </p:nvPr>
        </p:nvSpPr>
        <p:spPr>
          <a:xfrm>
            <a:off x="917575" y="746125"/>
            <a:ext cx="4972050" cy="3729038"/>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613" name="Shape 613"/>
          <p:cNvSpPr txBox="1">
            <a:spLocks noGrp="1"/>
          </p:cNvSpPr>
          <p:nvPr>
            <p:ph type="body" idx="1"/>
          </p:nvPr>
        </p:nvSpPr>
        <p:spPr>
          <a:xfrm>
            <a:off x="680562" y="4723449"/>
            <a:ext cx="5444490" cy="4474845"/>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Tx/>
              <a:buSzPts val="1400"/>
              <a:buFontTx/>
              <a:buNone/>
              <a:tabLst/>
              <a:defRPr/>
            </a:pPr>
            <a:r>
              <a:rPr lang="en-GB" sz="1200" b="1" i="0" u="none" strike="noStrike" cap="none" dirty="0" smtClean="0">
                <a:solidFill>
                  <a:schemeClr val="dk1"/>
                </a:solidFill>
                <a:latin typeface="Calibri"/>
                <a:ea typeface="Calibri"/>
                <a:cs typeface="Calibri"/>
                <a:sym typeface="Calibri"/>
              </a:rPr>
              <a:t>The</a:t>
            </a:r>
            <a:r>
              <a:rPr lang="en-GB" sz="1200" b="1" i="0" u="none" strike="noStrike" cap="none" baseline="0" dirty="0" smtClean="0">
                <a:solidFill>
                  <a:schemeClr val="dk1"/>
                </a:solidFill>
                <a:latin typeface="Calibri"/>
                <a:ea typeface="Calibri"/>
                <a:cs typeface="Calibri"/>
                <a:sym typeface="Calibri"/>
              </a:rPr>
              <a:t> f</a:t>
            </a:r>
            <a:r>
              <a:rPr lang="en-GB" sz="1200" b="1" i="0" u="none" strike="noStrike" cap="none" dirty="0" smtClean="0">
                <a:solidFill>
                  <a:schemeClr val="dk1"/>
                </a:solidFill>
                <a:latin typeface="Calibri"/>
                <a:ea typeface="Calibri"/>
                <a:cs typeface="Calibri"/>
                <a:sym typeface="Calibri"/>
              </a:rPr>
              <a:t>acilitator to share:</a:t>
            </a:r>
            <a:endParaRPr lang="en-GB" sz="1200" b="1" i="0"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endParaRPr lang="en-GB" sz="1200" b="1" i="0" u="none" strike="noStrike" cap="none"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0" i="1" u="none" strike="noStrike" cap="none" dirty="0" smtClean="0">
                <a:solidFill>
                  <a:schemeClr val="dk1"/>
                </a:solidFill>
                <a:latin typeface="Calibri"/>
                <a:ea typeface="Calibri"/>
                <a:cs typeface="Calibri"/>
                <a:sym typeface="Calibri"/>
              </a:rPr>
              <a:t>“Once children are familiar with the narrative concepts of ‘Who’, Where’, ‘When’, and ‘What happened’,</a:t>
            </a:r>
            <a:r>
              <a:rPr lang="en-GB" sz="1200" b="0" i="1" u="none" strike="noStrike" cap="none" baseline="0" dirty="0" smtClean="0">
                <a:solidFill>
                  <a:schemeClr val="dk1"/>
                </a:solidFill>
                <a:latin typeface="Calibri"/>
                <a:ea typeface="Calibri"/>
                <a:cs typeface="Calibri"/>
                <a:sym typeface="Calibri"/>
              </a:rPr>
              <a:t> </a:t>
            </a:r>
            <a:r>
              <a:rPr lang="en-GB" sz="1200" b="0" i="1" u="none" strike="noStrike" cap="none" dirty="0" smtClean="0">
                <a:solidFill>
                  <a:schemeClr val="dk1"/>
                </a:solidFill>
                <a:latin typeface="Calibri"/>
                <a:ea typeface="Calibri"/>
                <a:cs typeface="Calibri"/>
                <a:sym typeface="Calibri"/>
              </a:rPr>
              <a:t>sequencing concepts should be developed with children. The order of these concepts, as recommended by Speech and Language Therapists:</a:t>
            </a:r>
          </a:p>
          <a:p>
            <a:pPr marL="171450" marR="0" lvl="0" indent="-171450" algn="l" rtl="0">
              <a:spcBef>
                <a:spcPts val="0"/>
              </a:spcBef>
              <a:spcAft>
                <a:spcPts val="0"/>
              </a:spcAft>
              <a:buFont typeface="Wingdings" panose="05000000000000000000" pitchFamily="2" charset="2"/>
              <a:buChar char="§"/>
            </a:pPr>
            <a:r>
              <a:rPr lang="en-GB" sz="1200" b="0" i="1" u="none" strike="noStrike" cap="none" dirty="0" smtClean="0">
                <a:solidFill>
                  <a:schemeClr val="dk1"/>
                </a:solidFill>
                <a:latin typeface="Calibri"/>
                <a:ea typeface="Calibri"/>
                <a:cs typeface="Calibri"/>
                <a:sym typeface="Calibri"/>
              </a:rPr>
              <a:t>First</a:t>
            </a:r>
          </a:p>
          <a:p>
            <a:pPr marL="171450" marR="0" lvl="0" indent="-171450" algn="l" rtl="0">
              <a:spcBef>
                <a:spcPts val="0"/>
              </a:spcBef>
              <a:spcAft>
                <a:spcPts val="0"/>
              </a:spcAft>
              <a:buFont typeface="Wingdings" panose="05000000000000000000" pitchFamily="2" charset="2"/>
              <a:buChar char="§"/>
            </a:pPr>
            <a:r>
              <a:rPr lang="en-GB" sz="1200" b="0" i="1" u="none" strike="noStrike" cap="none" dirty="0" smtClean="0">
                <a:solidFill>
                  <a:schemeClr val="dk1"/>
                </a:solidFill>
                <a:latin typeface="Calibri"/>
                <a:ea typeface="Calibri"/>
                <a:cs typeface="Calibri"/>
                <a:sym typeface="Calibri"/>
              </a:rPr>
              <a:t>Next</a:t>
            </a:r>
          </a:p>
          <a:p>
            <a:pPr marL="171450" marR="0" lvl="0" indent="-171450" algn="l" rtl="0">
              <a:spcBef>
                <a:spcPts val="0"/>
              </a:spcBef>
              <a:spcAft>
                <a:spcPts val="0"/>
              </a:spcAft>
              <a:buFont typeface="Wingdings" panose="05000000000000000000" pitchFamily="2" charset="2"/>
              <a:buChar char="§"/>
            </a:pPr>
            <a:r>
              <a:rPr lang="en-GB" sz="1200" b="0" i="1" u="none" strike="noStrike" cap="none" dirty="0" smtClean="0">
                <a:solidFill>
                  <a:schemeClr val="dk1"/>
                </a:solidFill>
                <a:latin typeface="Calibri"/>
                <a:ea typeface="Calibri"/>
                <a:cs typeface="Calibri"/>
                <a:sym typeface="Calibri"/>
              </a:rPr>
              <a:t>Then</a:t>
            </a:r>
          </a:p>
          <a:p>
            <a:pPr marL="171450" marR="0" lvl="0" indent="-171450" algn="l" rtl="0">
              <a:spcBef>
                <a:spcPts val="0"/>
              </a:spcBef>
              <a:spcAft>
                <a:spcPts val="0"/>
              </a:spcAft>
              <a:buFont typeface="Wingdings" panose="05000000000000000000" pitchFamily="2" charset="2"/>
              <a:buChar char="§"/>
            </a:pPr>
            <a:r>
              <a:rPr lang="en-GB" sz="1200" b="0" i="1" u="none" strike="noStrike" cap="none" dirty="0" smtClean="0">
                <a:solidFill>
                  <a:schemeClr val="dk1"/>
                </a:solidFill>
                <a:latin typeface="Calibri"/>
                <a:ea typeface="Calibri"/>
                <a:cs typeface="Calibri"/>
                <a:sym typeface="Calibri"/>
              </a:rPr>
              <a:t>After that</a:t>
            </a:r>
          </a:p>
          <a:p>
            <a:pPr marL="171450" marR="0" lvl="0" indent="-171450" algn="l" rtl="0">
              <a:spcBef>
                <a:spcPts val="0"/>
              </a:spcBef>
              <a:spcAft>
                <a:spcPts val="0"/>
              </a:spcAft>
              <a:buFont typeface="Wingdings" panose="05000000000000000000" pitchFamily="2" charset="2"/>
              <a:buChar char="§"/>
            </a:pPr>
            <a:r>
              <a:rPr lang="en-GB" sz="1200" b="0" i="1" u="none" strike="noStrike" cap="none" dirty="0" smtClean="0">
                <a:solidFill>
                  <a:schemeClr val="dk1"/>
                </a:solidFill>
                <a:latin typeface="Calibri"/>
                <a:ea typeface="Calibri"/>
                <a:cs typeface="Calibri"/>
                <a:sym typeface="Calibri"/>
              </a:rPr>
              <a:t>Last/ Finally.</a:t>
            </a:r>
          </a:p>
          <a:p>
            <a:pPr marL="171450" marR="0" lvl="0" indent="-171450" algn="l" rtl="0">
              <a:spcBef>
                <a:spcPts val="0"/>
              </a:spcBef>
              <a:spcAft>
                <a:spcPts val="0"/>
              </a:spcAft>
              <a:buFont typeface="Wingdings" panose="05000000000000000000" pitchFamily="2" charset="2"/>
              <a:buChar char="§"/>
            </a:pPr>
            <a:endParaRPr lang="en-GB" sz="1200" b="0" i="1" u="none" strike="noStrike" cap="none" dirty="0" smtClean="0">
              <a:solidFill>
                <a:schemeClr val="dk1"/>
              </a:solidFill>
              <a:latin typeface="Calibri"/>
              <a:ea typeface="Calibri"/>
              <a:cs typeface="Calibri"/>
              <a:sym typeface="Calibri"/>
            </a:endParaRPr>
          </a:p>
          <a:p>
            <a:pPr marL="0" marR="0" lvl="0" indent="0" algn="l" rtl="0">
              <a:spcBef>
                <a:spcPts val="0"/>
              </a:spcBef>
              <a:spcAft>
                <a:spcPts val="0"/>
              </a:spcAft>
              <a:buFont typeface="Wingdings" panose="05000000000000000000" pitchFamily="2" charset="2"/>
              <a:buNone/>
            </a:pPr>
            <a:r>
              <a:rPr lang="en-GB" sz="1200" b="0" i="1" u="none" strike="noStrike" cap="none" dirty="0" smtClean="0">
                <a:solidFill>
                  <a:schemeClr val="dk1"/>
                </a:solidFill>
                <a:latin typeface="Calibri"/>
                <a:ea typeface="Calibri"/>
                <a:cs typeface="Calibri"/>
                <a:sym typeface="Calibri"/>
              </a:rPr>
              <a:t>The sequence concepts</a:t>
            </a:r>
            <a:r>
              <a:rPr lang="en-GB" sz="1200" b="0" i="1" u="none" strike="noStrike" cap="none" baseline="0" dirty="0" smtClean="0">
                <a:solidFill>
                  <a:schemeClr val="dk1"/>
                </a:solidFill>
                <a:latin typeface="Calibri"/>
                <a:ea typeface="Calibri"/>
                <a:cs typeface="Calibri"/>
                <a:sym typeface="Calibri"/>
              </a:rPr>
              <a:t> support children to move from one narrative string to a number of strings.”</a:t>
            </a:r>
            <a:endParaRPr lang="en-GB" sz="1200" b="0" i="1" u="none" strike="noStrike" cap="none" dirty="0" smtClean="0">
              <a:solidFill>
                <a:schemeClr val="dk1"/>
              </a:solidFill>
              <a:latin typeface="Calibri"/>
              <a:ea typeface="Calibri"/>
              <a:cs typeface="Calibri"/>
              <a:sym typeface="Calibri"/>
            </a:endParaRPr>
          </a:p>
          <a:p>
            <a:pPr marL="0" marR="0" lvl="0" indent="0" algn="l" rtl="0">
              <a:spcBef>
                <a:spcPts val="0"/>
              </a:spcBef>
              <a:spcAft>
                <a:spcPts val="0"/>
              </a:spcAft>
              <a:buNone/>
            </a:pPr>
            <a:endParaRPr sz="1200" b="0" i="1" u="none" strike="noStrike" cap="none" dirty="0">
              <a:solidFill>
                <a:schemeClr val="dk1"/>
              </a:solidFill>
              <a:latin typeface="Calibri"/>
              <a:ea typeface="Calibri"/>
              <a:cs typeface="Calibri"/>
              <a:sym typeface="Calibri"/>
            </a:endParaRPr>
          </a:p>
        </p:txBody>
      </p:sp>
      <p:sp>
        <p:nvSpPr>
          <p:cNvPr id="614" name="Shape 614"/>
          <p:cNvSpPr txBox="1">
            <a:spLocks noGrp="1"/>
          </p:cNvSpPr>
          <p:nvPr>
            <p:ph type="sldNum" idx="12"/>
          </p:nvPr>
        </p:nvSpPr>
        <p:spPr>
          <a:xfrm>
            <a:off x="3854939" y="9445169"/>
            <a:ext cx="2949099" cy="497205"/>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a:solidFill>
                  <a:schemeClr val="dk1"/>
                </a:solidFill>
                <a:latin typeface="Calibri"/>
                <a:ea typeface="Calibri"/>
                <a:cs typeface="Calibri"/>
                <a:sym typeface="Calibri"/>
              </a:rPr>
              <a:t>12</a:t>
            </a:fld>
            <a:endParaRPr sz="1200">
              <a:solidFill>
                <a:schemeClr val="dk1"/>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1"/>
        <p:cNvGrpSpPr/>
        <p:nvPr/>
      </p:nvGrpSpPr>
      <p:grpSpPr>
        <a:xfrm>
          <a:off x="0" y="0"/>
          <a:ext cx="0" cy="0"/>
          <a:chOff x="0" y="0"/>
          <a:chExt cx="0" cy="0"/>
        </a:xfrm>
      </p:grpSpPr>
      <p:sp>
        <p:nvSpPr>
          <p:cNvPr id="612" name="Shape 612"/>
          <p:cNvSpPr>
            <a:spLocks noGrp="1" noRot="1" noChangeAspect="1"/>
          </p:cNvSpPr>
          <p:nvPr>
            <p:ph type="sldImg" idx="2"/>
          </p:nvPr>
        </p:nvSpPr>
        <p:spPr>
          <a:xfrm>
            <a:off x="917575" y="746125"/>
            <a:ext cx="4972050" cy="3729038"/>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613" name="Shape 613"/>
          <p:cNvSpPr txBox="1">
            <a:spLocks noGrp="1"/>
          </p:cNvSpPr>
          <p:nvPr>
            <p:ph type="body" idx="1"/>
          </p:nvPr>
        </p:nvSpPr>
        <p:spPr>
          <a:xfrm>
            <a:off x="680562" y="4723449"/>
            <a:ext cx="5444490" cy="4474845"/>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Tx/>
              <a:buSzPts val="1400"/>
              <a:buFontTx/>
              <a:buNone/>
              <a:tabLst/>
              <a:defRPr/>
            </a:pPr>
            <a:r>
              <a:rPr lang="en-GB" sz="1200" b="1" i="0" u="none" strike="noStrike" cap="none" dirty="0" smtClean="0">
                <a:solidFill>
                  <a:schemeClr val="dk1"/>
                </a:solidFill>
                <a:latin typeface="Calibri"/>
                <a:ea typeface="Calibri"/>
                <a:cs typeface="Calibri"/>
                <a:sym typeface="Calibri"/>
              </a:rPr>
              <a:t>Th</a:t>
            </a:r>
            <a:r>
              <a:rPr lang="en-GB" sz="1200" b="1" i="0" u="none" strike="noStrike" cap="none" baseline="0" dirty="0" smtClean="0">
                <a:solidFill>
                  <a:schemeClr val="dk1"/>
                </a:solidFill>
                <a:latin typeface="Calibri"/>
                <a:ea typeface="Calibri"/>
                <a:cs typeface="Calibri"/>
                <a:sym typeface="Calibri"/>
              </a:rPr>
              <a:t>e f</a:t>
            </a:r>
            <a:r>
              <a:rPr lang="en-GB" sz="1200" b="1" i="0" u="none" strike="noStrike" cap="none" dirty="0" smtClean="0">
                <a:solidFill>
                  <a:schemeClr val="dk1"/>
                </a:solidFill>
                <a:latin typeface="Calibri"/>
                <a:ea typeface="Calibri"/>
                <a:cs typeface="Calibri"/>
                <a:sym typeface="Calibri"/>
              </a:rPr>
              <a:t>acilitator to share:</a:t>
            </a:r>
            <a:endParaRPr lang="en-GB" sz="1200" b="1" i="0"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endParaRPr lang="en-GB" sz="1200" b="0" i="1" u="none" strike="noStrike" cap="none"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0" i="1" u="none" strike="noStrike" cap="none" dirty="0" smtClean="0">
                <a:solidFill>
                  <a:schemeClr val="dk1"/>
                </a:solidFill>
                <a:latin typeface="Calibri"/>
                <a:ea typeface="Calibri"/>
                <a:cs typeface="Calibri"/>
                <a:sym typeface="Calibri"/>
              </a:rPr>
              <a:t>“These would initially be developed in two part sequences, e.g. ‘First’</a:t>
            </a:r>
            <a:r>
              <a:rPr lang="en-GB" sz="1200" b="0" i="1" u="none" strike="noStrike" cap="none" baseline="0" dirty="0" smtClean="0">
                <a:solidFill>
                  <a:schemeClr val="dk1"/>
                </a:solidFill>
                <a:latin typeface="Calibri"/>
                <a:ea typeface="Calibri"/>
                <a:cs typeface="Calibri"/>
                <a:sym typeface="Calibri"/>
              </a:rPr>
              <a:t> and</a:t>
            </a:r>
            <a:r>
              <a:rPr lang="en-GB" sz="1200" b="0" i="1" u="none" strike="noStrike" cap="none" dirty="0" smtClean="0">
                <a:solidFill>
                  <a:schemeClr val="dk1"/>
                </a:solidFill>
                <a:latin typeface="Calibri"/>
                <a:ea typeface="Calibri"/>
                <a:cs typeface="Calibri"/>
                <a:sym typeface="Calibri"/>
              </a:rPr>
              <a:t> ‘Next’ or ‘First’ and ‘Then’, before building sequences of more than two parts. The sequencing concept structures can be used to support the introduction of sequencing concepts.</a:t>
            </a:r>
          </a:p>
          <a:p>
            <a:pPr marL="0" marR="0" lvl="0" indent="0" algn="l" rtl="0">
              <a:spcBef>
                <a:spcPts val="0"/>
              </a:spcBef>
              <a:spcAft>
                <a:spcPts val="0"/>
              </a:spcAft>
              <a:buNone/>
            </a:pPr>
            <a:endParaRPr lang="en-GB" sz="1200" b="0" i="1" u="none" strike="noStrike" cap="none"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0" i="1" u="none" strike="noStrike" cap="none" dirty="0" smtClean="0">
                <a:solidFill>
                  <a:schemeClr val="dk1"/>
                </a:solidFill>
                <a:latin typeface="Calibri"/>
                <a:ea typeface="Calibri"/>
                <a:cs typeface="Calibri"/>
                <a:sym typeface="Calibri"/>
              </a:rPr>
              <a:t>Initially sequencing concepts can be developed with things which the children have done starting with two part sequences,</a:t>
            </a:r>
            <a:r>
              <a:rPr lang="en-GB" sz="1200" b="0" i="1" u="none" strike="noStrike" cap="none" baseline="0" dirty="0" smtClean="0">
                <a:solidFill>
                  <a:schemeClr val="dk1"/>
                </a:solidFill>
                <a:latin typeface="Calibri"/>
                <a:ea typeface="Calibri"/>
                <a:cs typeface="Calibri"/>
                <a:sym typeface="Calibri"/>
              </a:rPr>
              <a:t> e.g. eating an apple.</a:t>
            </a:r>
            <a:endParaRPr lang="en-GB" sz="1200" b="0" i="1" u="none" strike="noStrike" cap="none" dirty="0" smtClean="0">
              <a:solidFill>
                <a:schemeClr val="dk1"/>
              </a:solidFill>
              <a:latin typeface="Calibri"/>
              <a:ea typeface="Calibri"/>
              <a:cs typeface="Calibri"/>
              <a:sym typeface="Calibri"/>
            </a:endParaRPr>
          </a:p>
          <a:p>
            <a:pPr marL="0" marR="0" lvl="0" indent="0" algn="l" rtl="0">
              <a:spcBef>
                <a:spcPts val="0"/>
              </a:spcBef>
              <a:spcAft>
                <a:spcPts val="0"/>
              </a:spcAft>
              <a:buNone/>
            </a:pPr>
            <a:endParaRPr lang="en-GB" sz="1200" b="0" i="1" u="none" strike="noStrike" cap="none"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0" i="1" u="none" strike="noStrike" cap="none" dirty="0" smtClean="0">
                <a:solidFill>
                  <a:schemeClr val="dk1"/>
                </a:solidFill>
                <a:latin typeface="Calibri"/>
                <a:ea typeface="Calibri"/>
                <a:cs typeface="Calibri"/>
                <a:sym typeface="Calibri"/>
              </a:rPr>
              <a:t>The adult can model (using photographs or pictures):</a:t>
            </a:r>
          </a:p>
          <a:p>
            <a:pPr marL="0" marR="0" lvl="0" indent="0" algn="l" rtl="0">
              <a:spcBef>
                <a:spcPts val="0"/>
              </a:spcBef>
              <a:spcAft>
                <a:spcPts val="0"/>
              </a:spcAft>
              <a:buNone/>
            </a:pPr>
            <a:r>
              <a:rPr lang="en-GB" sz="1200" b="0" i="1" u="none" strike="noStrike" cap="none" dirty="0" smtClean="0">
                <a:solidFill>
                  <a:schemeClr val="dk1"/>
                </a:solidFill>
                <a:latin typeface="Calibri"/>
                <a:ea typeface="Calibri"/>
                <a:cs typeface="Calibri"/>
                <a:sym typeface="Calibri"/>
              </a:rPr>
              <a:t>‘First we have an apple, next/ then …’ Pause and wait for children to generate what happened next/then. If they don’t after the pause, adult can model, ‘… someone has eaten it’. </a:t>
            </a:r>
          </a:p>
          <a:p>
            <a:pPr marL="0" marR="0" lvl="0" indent="0" algn="l" rtl="0">
              <a:spcBef>
                <a:spcPts val="0"/>
              </a:spcBef>
              <a:spcAft>
                <a:spcPts val="0"/>
              </a:spcAft>
              <a:buNone/>
            </a:pPr>
            <a:endParaRPr lang="en-GB" sz="1200" b="0" i="1" u="none" strike="noStrike" cap="none"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0" i="1" u="none" strike="noStrike" cap="none" dirty="0" smtClean="0">
                <a:solidFill>
                  <a:schemeClr val="dk1"/>
                </a:solidFill>
                <a:latin typeface="Calibri"/>
                <a:ea typeface="Calibri"/>
                <a:cs typeface="Calibri"/>
                <a:sym typeface="Calibri"/>
              </a:rPr>
              <a:t>Once practitioners</a:t>
            </a:r>
            <a:r>
              <a:rPr lang="en-GB" sz="1200" b="0" i="1" u="none" strike="noStrike" cap="none" baseline="0" dirty="0" smtClean="0">
                <a:solidFill>
                  <a:schemeClr val="dk1"/>
                </a:solidFill>
                <a:latin typeface="Calibri"/>
                <a:ea typeface="Calibri"/>
                <a:cs typeface="Calibri"/>
                <a:sym typeface="Calibri"/>
              </a:rPr>
              <a:t> have developed two part sequences with children, they can increase the sequence concepts.”</a:t>
            </a:r>
            <a:endParaRPr lang="en-GB" sz="1200" b="0" i="1" u="none" strike="noStrike" cap="none" dirty="0" smtClean="0">
              <a:solidFill>
                <a:schemeClr val="dk1"/>
              </a:solidFill>
              <a:latin typeface="Calibri"/>
              <a:ea typeface="Calibri"/>
              <a:cs typeface="Calibri"/>
              <a:sym typeface="Calibri"/>
            </a:endParaRPr>
          </a:p>
          <a:p>
            <a:pPr marL="0" marR="0" lvl="0" indent="0" algn="l" rtl="0">
              <a:spcBef>
                <a:spcPts val="0"/>
              </a:spcBef>
              <a:spcAft>
                <a:spcPts val="0"/>
              </a:spcAft>
              <a:buNone/>
            </a:pPr>
            <a:endParaRPr sz="1200" b="0" i="1" u="none" strike="noStrike" cap="none" dirty="0">
              <a:solidFill>
                <a:schemeClr val="dk1"/>
              </a:solidFill>
              <a:latin typeface="Calibri"/>
              <a:ea typeface="Calibri"/>
              <a:cs typeface="Calibri"/>
              <a:sym typeface="Calibri"/>
            </a:endParaRPr>
          </a:p>
        </p:txBody>
      </p:sp>
      <p:sp>
        <p:nvSpPr>
          <p:cNvPr id="614" name="Shape 614"/>
          <p:cNvSpPr txBox="1">
            <a:spLocks noGrp="1"/>
          </p:cNvSpPr>
          <p:nvPr>
            <p:ph type="sldNum" idx="12"/>
          </p:nvPr>
        </p:nvSpPr>
        <p:spPr>
          <a:xfrm>
            <a:off x="3854939" y="9445169"/>
            <a:ext cx="2949099" cy="497205"/>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a:solidFill>
                  <a:schemeClr val="dk1"/>
                </a:solidFill>
                <a:latin typeface="Calibri"/>
                <a:ea typeface="Calibri"/>
                <a:cs typeface="Calibri"/>
                <a:sym typeface="Calibri"/>
              </a:rPr>
              <a:t>13</a:t>
            </a:fld>
            <a:endParaRPr sz="1200">
              <a:solidFill>
                <a:schemeClr val="dk1"/>
              </a:solidFill>
              <a:latin typeface="Calibri"/>
              <a:ea typeface="Calibri"/>
              <a:cs typeface="Calibri"/>
              <a:sym typeface="Calibr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1"/>
        <p:cNvGrpSpPr/>
        <p:nvPr/>
      </p:nvGrpSpPr>
      <p:grpSpPr>
        <a:xfrm>
          <a:off x="0" y="0"/>
          <a:ext cx="0" cy="0"/>
          <a:chOff x="0" y="0"/>
          <a:chExt cx="0" cy="0"/>
        </a:xfrm>
      </p:grpSpPr>
      <p:sp>
        <p:nvSpPr>
          <p:cNvPr id="612" name="Shape 612"/>
          <p:cNvSpPr>
            <a:spLocks noGrp="1" noRot="1" noChangeAspect="1"/>
          </p:cNvSpPr>
          <p:nvPr>
            <p:ph type="sldImg" idx="2"/>
          </p:nvPr>
        </p:nvSpPr>
        <p:spPr>
          <a:xfrm>
            <a:off x="917575" y="746125"/>
            <a:ext cx="4972050" cy="3729038"/>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613" name="Shape 613"/>
          <p:cNvSpPr txBox="1">
            <a:spLocks noGrp="1"/>
          </p:cNvSpPr>
          <p:nvPr>
            <p:ph type="body" idx="1"/>
          </p:nvPr>
        </p:nvSpPr>
        <p:spPr>
          <a:xfrm>
            <a:off x="680562" y="4723449"/>
            <a:ext cx="5444490" cy="4474845"/>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Tx/>
              <a:buSzPts val="1400"/>
              <a:buFontTx/>
              <a:buNone/>
              <a:tabLst/>
              <a:defRPr/>
            </a:pPr>
            <a:r>
              <a:rPr lang="en-GB" sz="1200" b="1" i="0" u="none" strike="noStrike" cap="none" dirty="0" smtClean="0">
                <a:solidFill>
                  <a:schemeClr val="dk1"/>
                </a:solidFill>
                <a:latin typeface="Calibri"/>
                <a:ea typeface="Calibri"/>
                <a:cs typeface="Calibri"/>
                <a:sym typeface="Calibri"/>
              </a:rPr>
              <a:t>The</a:t>
            </a:r>
            <a:r>
              <a:rPr lang="en-GB" sz="1200" b="1" i="0" u="none" strike="noStrike" cap="none" baseline="0" dirty="0" smtClean="0">
                <a:solidFill>
                  <a:schemeClr val="dk1"/>
                </a:solidFill>
                <a:latin typeface="Calibri"/>
                <a:ea typeface="Calibri"/>
                <a:cs typeface="Calibri"/>
                <a:sym typeface="Calibri"/>
              </a:rPr>
              <a:t> f</a:t>
            </a:r>
            <a:r>
              <a:rPr lang="en-GB" sz="1200" b="1" i="0" u="none" strike="noStrike" cap="none" dirty="0" smtClean="0">
                <a:solidFill>
                  <a:schemeClr val="dk1"/>
                </a:solidFill>
                <a:latin typeface="Calibri"/>
                <a:ea typeface="Calibri"/>
                <a:cs typeface="Calibri"/>
                <a:sym typeface="Calibri"/>
              </a:rPr>
              <a:t>acilitator to share:</a:t>
            </a:r>
            <a:endParaRPr lang="en-GB" sz="1200" b="1" i="0"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endParaRPr lang="en-GB" sz="1200" b="1" i="0" u="none" strike="noStrike" cap="none"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0" i="1" u="none" strike="noStrike" cap="none" dirty="0" smtClean="0">
                <a:solidFill>
                  <a:schemeClr val="dk1"/>
                </a:solidFill>
                <a:latin typeface="Calibri"/>
                <a:ea typeface="Calibri"/>
                <a:cs typeface="Calibri"/>
                <a:sym typeface="Calibri"/>
              </a:rPr>
              <a:t>“In this example the children have created iced biscuits, taking photographs of each stage. The children then used the photographs to retell each part of the recipe, in order.</a:t>
            </a:r>
          </a:p>
          <a:p>
            <a:pPr marL="0" marR="0" lvl="0" indent="0" algn="l" rtl="0">
              <a:spcBef>
                <a:spcPts val="0"/>
              </a:spcBef>
              <a:spcAft>
                <a:spcPts val="0"/>
              </a:spcAft>
              <a:buNone/>
            </a:pPr>
            <a:endParaRPr lang="en-GB" sz="1200" b="0" i="1" u="none" strike="noStrike" cap="none"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0" i="1" u="none" strike="noStrike" cap="none" dirty="0" smtClean="0">
                <a:solidFill>
                  <a:schemeClr val="dk1"/>
                </a:solidFill>
                <a:latin typeface="Calibri"/>
                <a:ea typeface="Calibri"/>
                <a:cs typeface="Calibri"/>
                <a:sym typeface="Calibri"/>
              </a:rPr>
              <a:t>The adult can model (using photographs or pictures):</a:t>
            </a:r>
          </a:p>
          <a:p>
            <a:pPr marL="0" marR="0" lvl="0" indent="0" algn="l" rtl="0">
              <a:spcBef>
                <a:spcPts val="0"/>
              </a:spcBef>
              <a:spcAft>
                <a:spcPts val="0"/>
              </a:spcAft>
              <a:buNone/>
            </a:pPr>
            <a:r>
              <a:rPr lang="en-GB" sz="1200" b="0" i="1" u="none" strike="noStrike" cap="none" dirty="0" smtClean="0">
                <a:solidFill>
                  <a:schemeClr val="dk1"/>
                </a:solidFill>
                <a:latin typeface="Calibri"/>
                <a:ea typeface="Calibri"/>
                <a:cs typeface="Calibri"/>
                <a:sym typeface="Calibri"/>
              </a:rPr>
              <a:t>At each stage the adult can pause and wait to allow children to share the next part of the sequence.</a:t>
            </a:r>
          </a:p>
          <a:p>
            <a:pPr marL="0" marR="0" lvl="0" indent="0" algn="l" rtl="0">
              <a:spcBef>
                <a:spcPts val="0"/>
              </a:spcBef>
              <a:spcAft>
                <a:spcPts val="0"/>
              </a:spcAft>
              <a:buNone/>
            </a:pPr>
            <a:endParaRPr lang="en-GB" sz="1200" b="0" i="1" u="none" strike="noStrike" cap="none"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0" i="1" u="none" strike="noStrike" cap="none" dirty="0" smtClean="0">
                <a:solidFill>
                  <a:schemeClr val="dk1"/>
                </a:solidFill>
                <a:latin typeface="Calibri"/>
                <a:ea typeface="Calibri"/>
                <a:cs typeface="Calibri"/>
                <a:sym typeface="Calibri"/>
              </a:rPr>
              <a:t>‘First I mixed the icing sugar and the water in the bowl.’</a:t>
            </a:r>
          </a:p>
          <a:p>
            <a:pPr marL="0" marR="0" lvl="0" indent="0" algn="l" rtl="0">
              <a:spcBef>
                <a:spcPts val="0"/>
              </a:spcBef>
              <a:spcAft>
                <a:spcPts val="0"/>
              </a:spcAft>
              <a:buNone/>
            </a:pPr>
            <a:r>
              <a:rPr lang="en-GB" sz="1200" b="0" i="1" u="none" strike="noStrike" cap="none" dirty="0" smtClean="0">
                <a:solidFill>
                  <a:schemeClr val="dk1"/>
                </a:solidFill>
                <a:latin typeface="Calibri"/>
                <a:ea typeface="Calibri"/>
                <a:cs typeface="Calibri"/>
                <a:sym typeface="Calibri"/>
              </a:rPr>
              <a:t>‘Next I spread the icing on my biscuit.’</a:t>
            </a:r>
          </a:p>
          <a:p>
            <a:pPr marL="0" marR="0" lvl="0" indent="0" algn="l" rtl="0">
              <a:spcBef>
                <a:spcPts val="0"/>
              </a:spcBef>
              <a:spcAft>
                <a:spcPts val="0"/>
              </a:spcAft>
              <a:buNone/>
            </a:pPr>
            <a:r>
              <a:rPr lang="en-GB" sz="1200" b="0" i="1" u="none" strike="noStrike" cap="none" dirty="0" smtClean="0">
                <a:solidFill>
                  <a:schemeClr val="dk1"/>
                </a:solidFill>
                <a:latin typeface="Calibri"/>
                <a:ea typeface="Calibri"/>
                <a:cs typeface="Calibri"/>
                <a:sym typeface="Calibri"/>
              </a:rPr>
              <a:t>‘Then I stuck the marshmallow on top of my biscuit.’</a:t>
            </a:r>
          </a:p>
          <a:p>
            <a:pPr marL="0" marR="0" lvl="0" indent="0" algn="l" rtl="0">
              <a:spcBef>
                <a:spcPts val="0"/>
              </a:spcBef>
              <a:spcAft>
                <a:spcPts val="0"/>
              </a:spcAft>
              <a:buNone/>
            </a:pPr>
            <a:r>
              <a:rPr lang="en-GB" sz="1200" b="0" i="1" u="none" strike="noStrike" cap="none" dirty="0" smtClean="0">
                <a:solidFill>
                  <a:schemeClr val="dk1"/>
                </a:solidFill>
                <a:latin typeface="Calibri"/>
                <a:ea typeface="Calibri"/>
                <a:cs typeface="Calibri"/>
                <a:sym typeface="Calibri"/>
              </a:rPr>
              <a:t>‘After that I decorated my biscuit with the red icing.’</a:t>
            </a:r>
          </a:p>
          <a:p>
            <a:pPr marL="0" marR="0" lvl="0" indent="0" algn="l" rtl="0">
              <a:spcBef>
                <a:spcPts val="0"/>
              </a:spcBef>
              <a:spcAft>
                <a:spcPts val="0"/>
              </a:spcAft>
              <a:buNone/>
            </a:pPr>
            <a:r>
              <a:rPr lang="en-GB" sz="1200" b="0" i="1" u="none" strike="noStrike" cap="none" dirty="0" smtClean="0">
                <a:solidFill>
                  <a:schemeClr val="dk1"/>
                </a:solidFill>
                <a:latin typeface="Calibri"/>
                <a:ea typeface="Calibri"/>
                <a:cs typeface="Calibri"/>
                <a:sym typeface="Calibri"/>
              </a:rPr>
              <a:t>‘Finally I ate my biscuit. It was yummy!’</a:t>
            </a:r>
          </a:p>
          <a:p>
            <a:pPr marL="0" marR="0" lvl="0" indent="0" algn="l" rtl="0">
              <a:spcBef>
                <a:spcPts val="0"/>
              </a:spcBef>
              <a:spcAft>
                <a:spcPts val="0"/>
              </a:spcAft>
              <a:buNone/>
            </a:pPr>
            <a:endParaRPr lang="en-GB" sz="1200" b="0" i="1" u="none" strike="noStrike" cap="none"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0" i="1" u="none" strike="noStrike" cap="none" dirty="0" smtClean="0">
                <a:solidFill>
                  <a:schemeClr val="dk1"/>
                </a:solidFill>
                <a:latin typeface="Calibri"/>
                <a:ea typeface="Calibri"/>
                <a:cs typeface="Calibri"/>
                <a:sym typeface="Calibri"/>
              </a:rPr>
              <a:t>Once children have had the opportunity to develop their sequencing skills within activities which they have been part of, this can be developed through retelling stories you’ve shared together using sequencing concepts.”</a:t>
            </a:r>
          </a:p>
          <a:p>
            <a:pPr marL="0" marR="0" lvl="0" indent="0" algn="l" rtl="0">
              <a:spcBef>
                <a:spcPts val="0"/>
              </a:spcBef>
              <a:spcAft>
                <a:spcPts val="0"/>
              </a:spcAft>
              <a:buNone/>
            </a:pPr>
            <a:endParaRPr sz="1200" b="0" i="1" u="none" strike="noStrike" cap="none" dirty="0">
              <a:solidFill>
                <a:schemeClr val="dk1"/>
              </a:solidFill>
              <a:latin typeface="Calibri"/>
              <a:ea typeface="Calibri"/>
              <a:cs typeface="Calibri"/>
              <a:sym typeface="Calibri"/>
            </a:endParaRPr>
          </a:p>
        </p:txBody>
      </p:sp>
      <p:sp>
        <p:nvSpPr>
          <p:cNvPr id="614" name="Shape 614"/>
          <p:cNvSpPr txBox="1">
            <a:spLocks noGrp="1"/>
          </p:cNvSpPr>
          <p:nvPr>
            <p:ph type="sldNum" idx="12"/>
          </p:nvPr>
        </p:nvSpPr>
        <p:spPr>
          <a:xfrm>
            <a:off x="3854939" y="9445169"/>
            <a:ext cx="2949099" cy="497205"/>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a:solidFill>
                  <a:schemeClr val="dk1"/>
                </a:solidFill>
                <a:latin typeface="Calibri"/>
                <a:ea typeface="Calibri"/>
                <a:cs typeface="Calibri"/>
                <a:sym typeface="Calibri"/>
              </a:rPr>
              <a:t>14</a:t>
            </a:fld>
            <a:endParaRPr sz="1200">
              <a:solidFill>
                <a:schemeClr val="dk1"/>
              </a:solidFill>
              <a:latin typeface="Calibri"/>
              <a:ea typeface="Calibri"/>
              <a:cs typeface="Calibri"/>
              <a:sym typeface="Calibri"/>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1"/>
        <p:cNvGrpSpPr/>
        <p:nvPr/>
      </p:nvGrpSpPr>
      <p:grpSpPr>
        <a:xfrm>
          <a:off x="0" y="0"/>
          <a:ext cx="0" cy="0"/>
          <a:chOff x="0" y="0"/>
          <a:chExt cx="0" cy="0"/>
        </a:xfrm>
      </p:grpSpPr>
      <p:sp>
        <p:nvSpPr>
          <p:cNvPr id="612" name="Shape 612"/>
          <p:cNvSpPr>
            <a:spLocks noGrp="1" noRot="1" noChangeAspect="1"/>
          </p:cNvSpPr>
          <p:nvPr>
            <p:ph type="sldImg" idx="2"/>
          </p:nvPr>
        </p:nvSpPr>
        <p:spPr>
          <a:xfrm>
            <a:off x="917575" y="746125"/>
            <a:ext cx="4972050" cy="3729038"/>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613" name="Shape 613"/>
          <p:cNvSpPr txBox="1">
            <a:spLocks noGrp="1"/>
          </p:cNvSpPr>
          <p:nvPr>
            <p:ph type="body" idx="1"/>
          </p:nvPr>
        </p:nvSpPr>
        <p:spPr>
          <a:xfrm>
            <a:off x="680562" y="4723449"/>
            <a:ext cx="5444490" cy="4474845"/>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Tx/>
              <a:buSzPts val="1400"/>
              <a:buFontTx/>
              <a:buNone/>
              <a:tabLst/>
              <a:defRPr/>
            </a:pPr>
            <a:r>
              <a:rPr lang="en-GB" sz="1200" b="1" i="0" u="none" strike="noStrike" cap="none" dirty="0" smtClean="0">
                <a:solidFill>
                  <a:schemeClr val="dk1"/>
                </a:solidFill>
                <a:latin typeface="Calibri"/>
                <a:ea typeface="Calibri"/>
                <a:cs typeface="Calibri"/>
                <a:sym typeface="Calibri"/>
              </a:rPr>
              <a:t>The</a:t>
            </a:r>
            <a:r>
              <a:rPr lang="en-GB" sz="1200" b="1" i="0" u="none" strike="noStrike" cap="none" baseline="0" dirty="0" smtClean="0">
                <a:solidFill>
                  <a:schemeClr val="dk1"/>
                </a:solidFill>
                <a:latin typeface="Calibri"/>
                <a:ea typeface="Calibri"/>
                <a:cs typeface="Calibri"/>
                <a:sym typeface="Calibri"/>
              </a:rPr>
              <a:t> f</a:t>
            </a:r>
            <a:r>
              <a:rPr lang="en-GB" sz="1200" b="1" i="0" u="none" strike="noStrike" cap="none" dirty="0" smtClean="0">
                <a:solidFill>
                  <a:schemeClr val="dk1"/>
                </a:solidFill>
                <a:latin typeface="Calibri"/>
                <a:ea typeface="Calibri"/>
                <a:cs typeface="Calibri"/>
                <a:sym typeface="Calibri"/>
              </a:rPr>
              <a:t>acilitator to share:</a:t>
            </a:r>
            <a:endParaRPr lang="en-GB" sz="1200" b="1" i="0"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endParaRPr lang="en-GB" sz="1200" b="1" i="0" u="none" strike="noStrike" cap="none" dirty="0" smtClean="0">
              <a:solidFill>
                <a:schemeClr val="dk1"/>
              </a:solidFill>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Tx/>
              <a:buSzPts val="1400"/>
              <a:buFontTx/>
              <a:buNone/>
              <a:tabLst/>
              <a:defRPr/>
            </a:pPr>
            <a:r>
              <a:rPr lang="en-GB" sz="1200" b="0" i="1" u="none" strike="noStrike" kern="1200" cap="none" dirty="0" smtClean="0">
                <a:solidFill>
                  <a:schemeClr val="dk1"/>
                </a:solidFill>
                <a:effectLst/>
                <a:latin typeface="Calibri"/>
                <a:ea typeface="Calibri"/>
                <a:cs typeface="Calibri"/>
                <a:sym typeface="Calibri"/>
              </a:rPr>
              <a:t>“In this example the sequencing concepts have been developed by using visuals of the key events within a story which the children are familiar with. In this example images represent key events within ‘The Three Little Pigs’. The adult first models the sequencing concepts orally describing the sequence of the images using the First </a:t>
            </a:r>
            <a:r>
              <a:rPr lang="en-GB" sz="1200" b="0" i="1" u="none" strike="noStrike" kern="1200" cap="none" dirty="0" smtClean="0">
                <a:solidFill>
                  <a:schemeClr val="dk1"/>
                </a:solidFill>
                <a:effectLst/>
                <a:latin typeface="Calibri"/>
                <a:ea typeface="Calibri"/>
                <a:cs typeface="Calibri"/>
                <a:sym typeface="Wingdings"/>
              </a:rPr>
              <a:t></a:t>
            </a:r>
            <a:r>
              <a:rPr lang="en-GB" sz="1200" b="0" i="1" u="none" strike="noStrike" kern="1200" cap="none" dirty="0" smtClean="0">
                <a:solidFill>
                  <a:schemeClr val="dk1"/>
                </a:solidFill>
                <a:effectLst/>
                <a:latin typeface="Calibri"/>
                <a:ea typeface="Calibri"/>
                <a:cs typeface="Calibri"/>
                <a:sym typeface="Calibri"/>
              </a:rPr>
              <a:t> Next etc. language. Once this is modelled, children can develop their independent retell of familiar stories using pictures to support the sequencing concepts.</a:t>
            </a:r>
          </a:p>
          <a:p>
            <a:pPr marL="0" marR="0" lvl="0" indent="0" algn="l" defTabSz="914400" rtl="0" eaLnBrk="1" fontAlgn="auto" latinLnBrk="0" hangingPunct="1">
              <a:lnSpc>
                <a:spcPct val="100000"/>
              </a:lnSpc>
              <a:spcBef>
                <a:spcPts val="0"/>
              </a:spcBef>
              <a:spcAft>
                <a:spcPts val="0"/>
              </a:spcAft>
              <a:buClrTx/>
              <a:buSzPts val="1400"/>
              <a:buFontTx/>
              <a:buNone/>
              <a:tabLst/>
              <a:defRPr/>
            </a:pPr>
            <a:endParaRPr lang="en-GB" sz="1200" b="0" i="1" u="none" strike="noStrike" kern="1200" cap="none" dirty="0" smtClean="0">
              <a:solidFill>
                <a:schemeClr val="dk1"/>
              </a:solidFill>
              <a:effectLst/>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Tx/>
              <a:buSzPts val="1400"/>
              <a:buFontTx/>
              <a:buNone/>
              <a:tabLst/>
              <a:defRPr/>
            </a:pPr>
            <a:r>
              <a:rPr lang="en-GB" sz="1200" b="0" i="1" u="none" strike="noStrike" kern="1200" cap="none" dirty="0" smtClean="0">
                <a:solidFill>
                  <a:schemeClr val="dk1"/>
                </a:solidFill>
                <a:effectLst/>
                <a:latin typeface="Calibri"/>
                <a:ea typeface="Calibri"/>
                <a:cs typeface="Calibri"/>
                <a:sym typeface="Calibri"/>
              </a:rPr>
              <a:t>Once children are familiar with the sequencing concepts, they can be</a:t>
            </a:r>
            <a:r>
              <a:rPr lang="en-GB" sz="1200" b="0" i="1" u="none" strike="noStrike" kern="1200" cap="none" baseline="0" dirty="0" smtClean="0">
                <a:solidFill>
                  <a:schemeClr val="dk1"/>
                </a:solidFill>
                <a:effectLst/>
                <a:latin typeface="Calibri"/>
                <a:ea typeface="Calibri"/>
                <a:cs typeface="Calibri"/>
                <a:sym typeface="Calibri"/>
              </a:rPr>
              <a:t> supported to use their understanding of the narrative and sequence concepts</a:t>
            </a:r>
            <a:r>
              <a:rPr lang="en-GB" sz="1200" b="0" i="1" u="none" strike="noStrike" kern="1200" cap="none" dirty="0" smtClean="0">
                <a:solidFill>
                  <a:schemeClr val="dk1"/>
                </a:solidFill>
                <a:effectLst/>
                <a:latin typeface="Calibri"/>
                <a:ea typeface="Calibri"/>
                <a:cs typeface="Calibri"/>
                <a:sym typeface="Calibri"/>
              </a:rPr>
              <a:t> to generate their own sequences.”</a:t>
            </a:r>
          </a:p>
          <a:p>
            <a:pPr marL="0" marR="0" lvl="0" indent="0" algn="l" defTabSz="914400" rtl="0" eaLnBrk="1" fontAlgn="auto" latinLnBrk="0" hangingPunct="1">
              <a:lnSpc>
                <a:spcPct val="100000"/>
              </a:lnSpc>
              <a:spcBef>
                <a:spcPts val="0"/>
              </a:spcBef>
              <a:spcAft>
                <a:spcPts val="0"/>
              </a:spcAft>
              <a:buClrTx/>
              <a:buSzPts val="1400"/>
              <a:buFontTx/>
              <a:buNone/>
              <a:tabLst/>
              <a:defRPr/>
            </a:pPr>
            <a:endParaRPr lang="en-GB" sz="1200" b="0" i="1" u="none" strike="noStrike" kern="1200" cap="none" dirty="0" smtClean="0">
              <a:solidFill>
                <a:schemeClr val="dk1"/>
              </a:solidFill>
              <a:effectLst/>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Tx/>
              <a:buSzPts val="1400"/>
              <a:buFontTx/>
              <a:buNone/>
              <a:tabLst/>
              <a:defRPr/>
            </a:pPr>
            <a:endParaRPr lang="en-GB" sz="1200" b="0" i="1" u="none" strike="noStrike" kern="1200" cap="none" dirty="0" smtClean="0">
              <a:solidFill>
                <a:schemeClr val="dk1"/>
              </a:solidFill>
              <a:effectLst/>
              <a:latin typeface="Calibri"/>
              <a:ea typeface="Calibri"/>
              <a:cs typeface="Calibri"/>
              <a:sym typeface="Calibri"/>
            </a:endParaRPr>
          </a:p>
          <a:p>
            <a:pPr marL="0" marR="0" lvl="0" indent="0" algn="l" rtl="0">
              <a:spcBef>
                <a:spcPts val="0"/>
              </a:spcBef>
              <a:spcAft>
                <a:spcPts val="0"/>
              </a:spcAft>
              <a:buNone/>
            </a:pPr>
            <a:endParaRPr lang="en-GB" sz="1200" b="1" i="1" u="none" strike="noStrike" cap="none" dirty="0" smtClean="0">
              <a:solidFill>
                <a:schemeClr val="dk1"/>
              </a:solidFill>
              <a:latin typeface="Calibri"/>
              <a:ea typeface="Calibri"/>
              <a:cs typeface="Calibri"/>
              <a:sym typeface="Calibri"/>
            </a:endParaRPr>
          </a:p>
        </p:txBody>
      </p:sp>
      <p:sp>
        <p:nvSpPr>
          <p:cNvPr id="614" name="Shape 614"/>
          <p:cNvSpPr txBox="1">
            <a:spLocks noGrp="1"/>
          </p:cNvSpPr>
          <p:nvPr>
            <p:ph type="sldNum" idx="12"/>
          </p:nvPr>
        </p:nvSpPr>
        <p:spPr>
          <a:xfrm>
            <a:off x="3854939" y="9445169"/>
            <a:ext cx="2949099" cy="497205"/>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a:solidFill>
                  <a:schemeClr val="dk1"/>
                </a:solidFill>
                <a:latin typeface="Calibri"/>
                <a:ea typeface="Calibri"/>
                <a:cs typeface="Calibri"/>
                <a:sym typeface="Calibri"/>
              </a:rPr>
              <a:t>15</a:t>
            </a:fld>
            <a:endParaRPr sz="1200">
              <a:solidFill>
                <a:schemeClr val="dk1"/>
              </a:solidFill>
              <a:latin typeface="Calibri"/>
              <a:ea typeface="Calibri"/>
              <a:cs typeface="Calibri"/>
              <a:sym typeface="Calibri"/>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1"/>
        <p:cNvGrpSpPr/>
        <p:nvPr/>
      </p:nvGrpSpPr>
      <p:grpSpPr>
        <a:xfrm>
          <a:off x="0" y="0"/>
          <a:ext cx="0" cy="0"/>
          <a:chOff x="0" y="0"/>
          <a:chExt cx="0" cy="0"/>
        </a:xfrm>
      </p:grpSpPr>
      <p:sp>
        <p:nvSpPr>
          <p:cNvPr id="612" name="Shape 612"/>
          <p:cNvSpPr>
            <a:spLocks noGrp="1" noRot="1" noChangeAspect="1"/>
          </p:cNvSpPr>
          <p:nvPr>
            <p:ph type="sldImg" idx="2"/>
          </p:nvPr>
        </p:nvSpPr>
        <p:spPr>
          <a:xfrm>
            <a:off x="917575" y="746125"/>
            <a:ext cx="4972050" cy="3729038"/>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613" name="Shape 613"/>
          <p:cNvSpPr txBox="1">
            <a:spLocks noGrp="1"/>
          </p:cNvSpPr>
          <p:nvPr>
            <p:ph type="body" idx="1"/>
          </p:nvPr>
        </p:nvSpPr>
        <p:spPr>
          <a:xfrm>
            <a:off x="680562" y="4723449"/>
            <a:ext cx="5444490" cy="4474845"/>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Tx/>
              <a:buSzPts val="1400"/>
              <a:buFontTx/>
              <a:buNone/>
              <a:tabLst/>
              <a:defRPr/>
            </a:pPr>
            <a:r>
              <a:rPr lang="en-GB" sz="1200" b="1" i="0" u="none" strike="noStrike" cap="none" dirty="0" smtClean="0">
                <a:solidFill>
                  <a:schemeClr val="dk1"/>
                </a:solidFill>
                <a:latin typeface="Calibri"/>
                <a:ea typeface="Calibri"/>
                <a:cs typeface="Calibri"/>
                <a:sym typeface="Calibri"/>
              </a:rPr>
              <a:t>The</a:t>
            </a:r>
            <a:r>
              <a:rPr lang="en-GB" sz="1200" b="1" i="0" u="none" strike="noStrike" cap="none" baseline="0" dirty="0" smtClean="0">
                <a:solidFill>
                  <a:schemeClr val="dk1"/>
                </a:solidFill>
                <a:latin typeface="Calibri"/>
                <a:ea typeface="Calibri"/>
                <a:cs typeface="Calibri"/>
                <a:sym typeface="Calibri"/>
              </a:rPr>
              <a:t> f</a:t>
            </a:r>
            <a:r>
              <a:rPr lang="en-GB" sz="1200" b="1" i="0" u="none" strike="noStrike" cap="none" dirty="0" smtClean="0">
                <a:solidFill>
                  <a:schemeClr val="dk1"/>
                </a:solidFill>
                <a:latin typeface="Calibri"/>
                <a:ea typeface="Calibri"/>
                <a:cs typeface="Calibri"/>
                <a:sym typeface="Calibri"/>
              </a:rPr>
              <a:t>acilitator to share:</a:t>
            </a:r>
            <a:endParaRPr lang="en-GB" sz="1200" b="1" i="0"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endParaRPr lang="en-GB" sz="1200" b="1" i="0" u="none" strike="noStrike" cap="none"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0" i="1" u="none" strike="noStrike" cap="none" dirty="0" smtClean="0">
                <a:solidFill>
                  <a:schemeClr val="dk1"/>
                </a:solidFill>
                <a:latin typeface="Calibri"/>
                <a:ea typeface="Calibri"/>
                <a:cs typeface="Calibri"/>
                <a:sym typeface="Calibri"/>
              </a:rPr>
              <a:t>“To support children’s oral language and reading comprehension and their creation of texts a set</a:t>
            </a:r>
            <a:r>
              <a:rPr lang="en-GB" sz="1200" b="0" i="1" u="none" strike="noStrike" cap="none" baseline="0" dirty="0" smtClean="0">
                <a:solidFill>
                  <a:schemeClr val="dk1"/>
                </a:solidFill>
                <a:latin typeface="Calibri"/>
                <a:ea typeface="Calibri"/>
                <a:cs typeface="Calibri"/>
                <a:sym typeface="Calibri"/>
              </a:rPr>
              <a:t> of planning templates have been created.</a:t>
            </a:r>
            <a:endParaRPr lang="en-GB" sz="1200" b="0" i="1" u="none" strike="noStrike" cap="none" dirty="0" smtClean="0">
              <a:solidFill>
                <a:schemeClr val="dk1"/>
              </a:solidFill>
              <a:latin typeface="Calibri"/>
              <a:ea typeface="Calibri"/>
              <a:cs typeface="Calibri"/>
              <a:sym typeface="Calibri"/>
            </a:endParaRPr>
          </a:p>
          <a:p>
            <a:pPr marL="0" marR="0" lvl="0" indent="0" algn="l" rtl="0">
              <a:spcBef>
                <a:spcPts val="0"/>
              </a:spcBef>
              <a:spcAft>
                <a:spcPts val="0"/>
              </a:spcAft>
              <a:buNone/>
            </a:pPr>
            <a:endParaRPr lang="en-GB" sz="1200" b="0" i="1" u="none" strike="noStrike" cap="none" dirty="0" smtClean="0">
              <a:solidFill>
                <a:schemeClr val="dk1"/>
              </a:solidFill>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Tx/>
              <a:buSzPts val="1400"/>
              <a:buFontTx/>
              <a:buNone/>
              <a:tabLst/>
              <a:defRPr/>
            </a:pPr>
            <a:r>
              <a:rPr lang="en-GB" sz="1200" b="0" i="1" u="none" strike="noStrike" kern="1200" cap="none" dirty="0" smtClean="0">
                <a:solidFill>
                  <a:schemeClr val="dk1"/>
                </a:solidFill>
                <a:effectLst/>
                <a:latin typeface="Calibri"/>
                <a:ea typeface="Calibri"/>
                <a:cs typeface="Calibri"/>
                <a:sym typeface="Calibri"/>
              </a:rPr>
              <a:t>The sequence and narrative templates can be used with children and young people to:</a:t>
            </a:r>
          </a:p>
          <a:p>
            <a:pPr marL="171450" marR="0" lvl="0" indent="-171450" algn="l" defTabSz="914400" rtl="0" eaLnBrk="1" fontAlgn="auto" latinLnBrk="0" hangingPunct="1">
              <a:lnSpc>
                <a:spcPct val="100000"/>
              </a:lnSpc>
              <a:spcBef>
                <a:spcPts val="0"/>
              </a:spcBef>
              <a:spcAft>
                <a:spcPts val="0"/>
              </a:spcAft>
              <a:buClrTx/>
              <a:buSzPts val="1400"/>
              <a:buFont typeface="Arial" panose="020B0604020202020204" pitchFamily="34" charset="0"/>
              <a:buChar char="•"/>
              <a:tabLst/>
              <a:defRPr/>
            </a:pPr>
            <a:r>
              <a:rPr lang="en-GB" sz="1200" b="0" i="1" u="none" strike="noStrike" kern="1200" cap="none" dirty="0" smtClean="0">
                <a:solidFill>
                  <a:schemeClr val="dk1"/>
                </a:solidFill>
                <a:effectLst/>
                <a:latin typeface="Calibri"/>
                <a:ea typeface="Calibri"/>
                <a:cs typeface="Calibri"/>
                <a:sym typeface="Calibri"/>
              </a:rPr>
              <a:t>model the narrative concepts using scenarios they’ve been part of/ stories they’ve read</a:t>
            </a:r>
          </a:p>
          <a:p>
            <a:pPr marL="171450" marR="0" lvl="0" indent="-171450" algn="l" defTabSz="914400" rtl="0" eaLnBrk="1" fontAlgn="auto" latinLnBrk="0" hangingPunct="1">
              <a:lnSpc>
                <a:spcPct val="100000"/>
              </a:lnSpc>
              <a:spcBef>
                <a:spcPts val="0"/>
              </a:spcBef>
              <a:spcAft>
                <a:spcPts val="0"/>
              </a:spcAft>
              <a:buClrTx/>
              <a:buSzPts val="1400"/>
              <a:buFont typeface="Arial" panose="020B0604020202020204" pitchFamily="34" charset="0"/>
              <a:buChar char="•"/>
              <a:tabLst/>
              <a:defRPr/>
            </a:pPr>
            <a:r>
              <a:rPr lang="en-GB" sz="1200" b="0" i="1" u="none" strike="noStrike" kern="1200" cap="none" dirty="0" smtClean="0">
                <a:solidFill>
                  <a:schemeClr val="dk1"/>
                </a:solidFill>
                <a:effectLst/>
                <a:latin typeface="Calibri"/>
                <a:ea typeface="Calibri"/>
                <a:cs typeface="Calibri"/>
                <a:sym typeface="Calibri"/>
              </a:rPr>
              <a:t>model the sequencing concepts using scenarios they’ve been part of/ stories they’ve read</a:t>
            </a:r>
          </a:p>
          <a:p>
            <a:pPr marL="171450" marR="0" lvl="0" indent="-171450" algn="l" defTabSz="914400" rtl="0" eaLnBrk="1" fontAlgn="auto" latinLnBrk="0" hangingPunct="1">
              <a:lnSpc>
                <a:spcPct val="100000"/>
              </a:lnSpc>
              <a:spcBef>
                <a:spcPts val="0"/>
              </a:spcBef>
              <a:spcAft>
                <a:spcPts val="0"/>
              </a:spcAft>
              <a:buClrTx/>
              <a:buSzPts val="1400"/>
              <a:buFont typeface="Arial" panose="020B0604020202020204" pitchFamily="34" charset="0"/>
              <a:buChar char="•"/>
              <a:tabLst/>
              <a:defRPr/>
            </a:pPr>
            <a:r>
              <a:rPr lang="en-GB" sz="1200" b="0" i="1" u="none" strike="noStrike" kern="1200" cap="none" dirty="0" smtClean="0">
                <a:solidFill>
                  <a:schemeClr val="dk1"/>
                </a:solidFill>
                <a:effectLst/>
                <a:latin typeface="Calibri"/>
                <a:ea typeface="Calibri"/>
                <a:cs typeface="Calibri"/>
                <a:sym typeface="Calibri"/>
              </a:rPr>
              <a:t>support them in using the narrative</a:t>
            </a:r>
            <a:r>
              <a:rPr lang="en-GB" sz="1200" b="0" i="1" u="none" strike="noStrike" kern="1200" cap="none" baseline="0" dirty="0" smtClean="0">
                <a:solidFill>
                  <a:schemeClr val="dk1"/>
                </a:solidFill>
                <a:effectLst/>
                <a:latin typeface="Calibri"/>
                <a:ea typeface="Calibri"/>
                <a:cs typeface="Calibri"/>
                <a:sym typeface="Calibri"/>
              </a:rPr>
              <a:t> concepts to generate their own narrative strings as a planning tool to record their own texts which they share orally and/or in written form</a:t>
            </a:r>
          </a:p>
          <a:p>
            <a:pPr marL="171450" marR="0" lvl="0" indent="-171450" algn="l" defTabSz="914400" rtl="0" eaLnBrk="1" fontAlgn="auto" latinLnBrk="0" hangingPunct="1">
              <a:lnSpc>
                <a:spcPct val="100000"/>
              </a:lnSpc>
              <a:spcBef>
                <a:spcPts val="0"/>
              </a:spcBef>
              <a:spcAft>
                <a:spcPts val="0"/>
              </a:spcAft>
              <a:buClrTx/>
              <a:buSzPts val="1400"/>
              <a:buFont typeface="Arial" panose="020B0604020202020204" pitchFamily="34" charset="0"/>
              <a:buChar char="•"/>
              <a:tabLst/>
              <a:defRPr/>
            </a:pPr>
            <a:r>
              <a:rPr lang="en-GB" sz="1200" b="0" i="1" u="none" strike="noStrike" kern="1200" cap="none" dirty="0" smtClean="0">
                <a:solidFill>
                  <a:schemeClr val="dk1"/>
                </a:solidFill>
                <a:effectLst/>
                <a:latin typeface="Calibri"/>
                <a:ea typeface="Calibri"/>
                <a:cs typeface="Calibri"/>
                <a:sym typeface="Calibri"/>
              </a:rPr>
              <a:t>support them in using the sequencing concepts to generate their own sequences as a planning tool to record their own texts which they share orally and/or in written form.</a:t>
            </a:r>
          </a:p>
          <a:p>
            <a:pPr marL="0" marR="0" lvl="0" indent="0" algn="l" defTabSz="914400" rtl="0" eaLnBrk="1" fontAlgn="auto" latinLnBrk="0" hangingPunct="1">
              <a:lnSpc>
                <a:spcPct val="100000"/>
              </a:lnSpc>
              <a:spcBef>
                <a:spcPts val="0"/>
              </a:spcBef>
              <a:spcAft>
                <a:spcPts val="0"/>
              </a:spcAft>
              <a:buClrTx/>
              <a:buSzPts val="1400"/>
              <a:buFont typeface="Arial" panose="020B0604020202020204" pitchFamily="34" charset="0"/>
              <a:buNone/>
              <a:tabLst/>
              <a:defRPr/>
            </a:pPr>
            <a:endParaRPr lang="en-GB" sz="1200" b="0" i="1" u="none" strike="noStrike" kern="1200" cap="none" dirty="0" smtClean="0">
              <a:solidFill>
                <a:schemeClr val="dk1"/>
              </a:solidFill>
              <a:effectLst/>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Tx/>
              <a:buSzPts val="1400"/>
              <a:buFont typeface="Arial" panose="020B0604020202020204" pitchFamily="34" charset="0"/>
              <a:buNone/>
              <a:tabLst/>
              <a:defRPr/>
            </a:pPr>
            <a:r>
              <a:rPr lang="en-GB" sz="1200" b="0" i="1" u="none" strike="noStrike" kern="1200" cap="none" dirty="0" smtClean="0">
                <a:solidFill>
                  <a:schemeClr val="dk1"/>
                </a:solidFill>
                <a:effectLst/>
                <a:latin typeface="Calibri"/>
                <a:ea typeface="Calibri"/>
                <a:cs typeface="Calibri"/>
                <a:sym typeface="Calibri"/>
              </a:rPr>
              <a:t>There</a:t>
            </a:r>
            <a:r>
              <a:rPr lang="en-GB" sz="1200" b="0" i="1" u="none" strike="noStrike" kern="1200" cap="none" baseline="0" dirty="0" smtClean="0">
                <a:solidFill>
                  <a:schemeClr val="dk1"/>
                </a:solidFill>
                <a:effectLst/>
                <a:latin typeface="Calibri"/>
                <a:ea typeface="Calibri"/>
                <a:cs typeface="Calibri"/>
                <a:sym typeface="Calibri"/>
              </a:rPr>
              <a:t> are no ages/stages attached to these templates. Practitioners should use their professional judgement as to the templates that are most appropriate for the children that they work with.”</a:t>
            </a:r>
          </a:p>
          <a:p>
            <a:pPr marL="0" marR="0" lvl="0" indent="0" algn="l" defTabSz="914400" rtl="0" eaLnBrk="1" fontAlgn="auto" latinLnBrk="0" hangingPunct="1">
              <a:lnSpc>
                <a:spcPct val="100000"/>
              </a:lnSpc>
              <a:spcBef>
                <a:spcPts val="0"/>
              </a:spcBef>
              <a:spcAft>
                <a:spcPts val="0"/>
              </a:spcAft>
              <a:buClrTx/>
              <a:buSzPts val="1400"/>
              <a:buFont typeface="Arial" panose="020B0604020202020204" pitchFamily="34" charset="0"/>
              <a:buNone/>
              <a:tabLst/>
              <a:defRPr/>
            </a:pPr>
            <a:endParaRPr lang="en-GB" sz="1200" b="0" i="1" u="none" strike="noStrike" kern="1200" cap="none" baseline="0" dirty="0" smtClean="0">
              <a:solidFill>
                <a:schemeClr val="dk1"/>
              </a:solidFill>
              <a:effectLst/>
              <a:latin typeface="Calibri"/>
              <a:ea typeface="Calibri"/>
              <a:cs typeface="Calibri"/>
              <a:sym typeface="Calibri"/>
            </a:endParaRPr>
          </a:p>
        </p:txBody>
      </p:sp>
      <p:sp>
        <p:nvSpPr>
          <p:cNvPr id="614" name="Shape 614"/>
          <p:cNvSpPr txBox="1">
            <a:spLocks noGrp="1"/>
          </p:cNvSpPr>
          <p:nvPr>
            <p:ph type="sldNum" idx="12"/>
          </p:nvPr>
        </p:nvSpPr>
        <p:spPr>
          <a:xfrm>
            <a:off x="3854939" y="9445169"/>
            <a:ext cx="2949099" cy="497205"/>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a:solidFill>
                  <a:schemeClr val="dk1"/>
                </a:solidFill>
                <a:latin typeface="Calibri"/>
                <a:ea typeface="Calibri"/>
                <a:cs typeface="Calibri"/>
                <a:sym typeface="Calibri"/>
              </a:rPr>
              <a:t>16</a:t>
            </a:fld>
            <a:endParaRPr sz="1200">
              <a:solidFill>
                <a:schemeClr val="dk1"/>
              </a:solidFill>
              <a:latin typeface="Calibri"/>
              <a:ea typeface="Calibri"/>
              <a:cs typeface="Calibri"/>
              <a:sym typeface="Calibri"/>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Pts val="1400"/>
              <a:buFontTx/>
              <a:buNone/>
              <a:tabLst/>
              <a:defRPr/>
            </a:pPr>
            <a:r>
              <a:rPr lang="en-GB" sz="1200" b="1" i="0" u="none" strike="noStrike" cap="none" dirty="0" smtClean="0">
                <a:solidFill>
                  <a:schemeClr val="dk1"/>
                </a:solidFill>
                <a:latin typeface="Calibri"/>
                <a:ea typeface="Calibri"/>
                <a:cs typeface="Calibri"/>
                <a:sym typeface="Calibri"/>
              </a:rPr>
              <a:t>The</a:t>
            </a:r>
            <a:r>
              <a:rPr lang="en-GB" sz="1200" b="1" i="0" u="none" strike="noStrike" cap="none" baseline="0" dirty="0" smtClean="0">
                <a:solidFill>
                  <a:schemeClr val="dk1"/>
                </a:solidFill>
                <a:latin typeface="Calibri"/>
                <a:ea typeface="Calibri"/>
                <a:cs typeface="Calibri"/>
                <a:sym typeface="Calibri"/>
              </a:rPr>
              <a:t> f</a:t>
            </a:r>
            <a:r>
              <a:rPr lang="en-GB" sz="1200" b="1" i="0" u="none" strike="noStrike" cap="none" dirty="0" smtClean="0">
                <a:solidFill>
                  <a:schemeClr val="dk1"/>
                </a:solidFill>
                <a:latin typeface="Calibri"/>
                <a:ea typeface="Calibri"/>
                <a:cs typeface="Calibri"/>
                <a:sym typeface="Calibri"/>
              </a:rPr>
              <a:t>acilitator to share:</a:t>
            </a:r>
            <a:endParaRPr lang="en-GB" sz="1200" b="1" i="0"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endParaRPr lang="en-GB" sz="1200" b="1" i="0" u="none" strike="noStrike" cap="none"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0" i="1" u="none" strike="noStrike" cap="none" dirty="0" smtClean="0">
                <a:solidFill>
                  <a:schemeClr val="dk1"/>
                </a:solidFill>
                <a:latin typeface="Calibri"/>
                <a:ea typeface="Calibri"/>
                <a:cs typeface="Calibri"/>
                <a:sym typeface="Calibri"/>
              </a:rPr>
              <a:t>“Reflecting on the Sequence and Narrative Guidance, discuss:</a:t>
            </a:r>
          </a:p>
          <a:p>
            <a:pPr marL="171450" marR="0" lvl="0" indent="-171450" algn="l" rtl="0">
              <a:spcBef>
                <a:spcPts val="0"/>
              </a:spcBef>
              <a:spcAft>
                <a:spcPts val="0"/>
              </a:spcAft>
              <a:buFont typeface="Arial" panose="020B0604020202020204" pitchFamily="34" charset="0"/>
              <a:buChar char="•"/>
            </a:pPr>
            <a:r>
              <a:rPr lang="en-GB" sz="1200" b="0" i="1" u="none" strike="noStrike" cap="none" dirty="0" smtClean="0">
                <a:solidFill>
                  <a:schemeClr val="dk1"/>
                </a:solidFill>
                <a:latin typeface="Calibri"/>
                <a:ea typeface="Calibri"/>
                <a:cs typeface="Calibri"/>
                <a:sym typeface="Calibri"/>
              </a:rPr>
              <a:t>How could you use the sequence and narrative guidance to support children’s oral language and reading comprehension?</a:t>
            </a:r>
          </a:p>
          <a:p>
            <a:pPr marL="171450" marR="0" lvl="0" indent="-171450" algn="l" rtl="0">
              <a:spcBef>
                <a:spcPts val="0"/>
              </a:spcBef>
              <a:spcAft>
                <a:spcPts val="0"/>
              </a:spcAft>
              <a:buFont typeface="Arial" panose="020B0604020202020204" pitchFamily="34" charset="0"/>
              <a:buChar char="•"/>
            </a:pPr>
            <a:r>
              <a:rPr lang="en-GB" sz="1200" b="0" i="1" u="none" strike="noStrike" cap="none" dirty="0" smtClean="0">
                <a:solidFill>
                  <a:schemeClr val="dk1"/>
                </a:solidFill>
                <a:latin typeface="Calibri"/>
                <a:ea typeface="Calibri"/>
                <a:cs typeface="Calibri"/>
                <a:sym typeface="Calibri"/>
              </a:rPr>
              <a:t>How could you use the sequence and narrative guidance to support the creation of texts?”</a:t>
            </a:r>
          </a:p>
          <a:p>
            <a:pPr marL="0" marR="0" lvl="0" indent="0" algn="l" rtl="0">
              <a:spcBef>
                <a:spcPts val="0"/>
              </a:spcBef>
              <a:spcAft>
                <a:spcPts val="0"/>
              </a:spcAft>
              <a:buFont typeface="Arial" panose="020B0604020202020204" pitchFamily="34" charset="0"/>
              <a:buNone/>
            </a:pPr>
            <a:r>
              <a:rPr lang="en-GB" sz="1200" b="1" i="0" u="none" strike="noStrike" cap="none" dirty="0" smtClean="0">
                <a:solidFill>
                  <a:schemeClr val="dk1"/>
                </a:solidFill>
                <a:latin typeface="Calibri"/>
                <a:ea typeface="Calibri"/>
                <a:cs typeface="Calibri"/>
                <a:sym typeface="Calibri"/>
              </a:rPr>
              <a:t>Facilitator to provide practitioners with time to reflect on the</a:t>
            </a:r>
            <a:r>
              <a:rPr lang="en-GB" sz="1200" b="1" i="0" u="none" strike="noStrike" cap="none" baseline="0" dirty="0" smtClean="0">
                <a:solidFill>
                  <a:schemeClr val="dk1"/>
                </a:solidFill>
                <a:latin typeface="Calibri"/>
                <a:ea typeface="Calibri"/>
                <a:cs typeface="Calibri"/>
                <a:sym typeface="Calibri"/>
              </a:rPr>
              <a:t> guidance. Facilitator to collect responses.</a:t>
            </a:r>
          </a:p>
          <a:p>
            <a:pPr marL="0" marR="0" lvl="0" indent="0" algn="l" rtl="0">
              <a:spcBef>
                <a:spcPts val="0"/>
              </a:spcBef>
              <a:spcAft>
                <a:spcPts val="0"/>
              </a:spcAft>
              <a:buFont typeface="Arial" panose="020B0604020202020204" pitchFamily="34" charset="0"/>
              <a:buNone/>
            </a:pPr>
            <a:endParaRPr lang="en-GB" sz="1200" b="1" i="0"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Font typeface="Arial" panose="020B0604020202020204" pitchFamily="34" charset="0"/>
              <a:buNone/>
            </a:pPr>
            <a:r>
              <a:rPr lang="en-GB" sz="1200" b="1" i="0" u="none" strike="noStrike" cap="none" baseline="0" dirty="0" smtClean="0">
                <a:solidFill>
                  <a:schemeClr val="dk1"/>
                </a:solidFill>
                <a:latin typeface="Calibri"/>
                <a:ea typeface="Calibri"/>
                <a:cs typeface="Calibri"/>
                <a:sym typeface="Calibri"/>
              </a:rPr>
              <a:t>Slides 12-17: 10 minutes</a:t>
            </a:r>
            <a:endParaRPr lang="en-GB" sz="1200" b="1" i="0" u="none" strike="noStrike" cap="none" dirty="0" smtClean="0">
              <a:solidFill>
                <a:schemeClr val="dk1"/>
              </a:solidFill>
              <a:latin typeface="Calibri"/>
              <a:ea typeface="Calibri"/>
              <a:cs typeface="Calibri"/>
              <a:sym typeface="Calibri"/>
            </a:endParaRPr>
          </a:p>
          <a:p>
            <a:pPr marL="0" marR="0" lvl="0" indent="0" algn="l" rtl="0">
              <a:spcBef>
                <a:spcPts val="0"/>
              </a:spcBef>
              <a:spcAft>
                <a:spcPts val="0"/>
              </a:spcAft>
              <a:buNone/>
            </a:pPr>
            <a:endParaRPr lang="en-GB" sz="1200" b="1" i="0" u="none" strike="noStrike" cap="none" dirty="0" smtClean="0">
              <a:solidFill>
                <a:schemeClr val="dk1"/>
              </a:solidFill>
              <a:latin typeface="Calibri"/>
              <a:ea typeface="Calibri"/>
              <a:cs typeface="Calibri"/>
              <a:sym typeface="Calibri"/>
            </a:endParaRPr>
          </a:p>
        </p:txBody>
      </p:sp>
      <p:sp>
        <p:nvSpPr>
          <p:cNvPr id="4" name="Slide Number Placeholder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en-GB" sz="1200" b="0" i="0" u="none" strike="noStrike" cap="none" smtClean="0">
                <a:solidFill>
                  <a:schemeClr val="dk1"/>
                </a:solidFill>
                <a:latin typeface="Calibri"/>
                <a:ea typeface="Calibri"/>
                <a:cs typeface="Calibri"/>
                <a:sym typeface="Calibri"/>
              </a:rPr>
              <a:t>17</a:t>
            </a:fld>
            <a:endParaRPr lang="en-GB"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6988140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b="1" dirty="0" smtClean="0"/>
              <a:t>The facilitator to share:</a:t>
            </a:r>
          </a:p>
          <a:p>
            <a:endParaRPr lang="en-GB" b="1" dirty="0" smtClean="0"/>
          </a:p>
          <a:p>
            <a:pPr marL="0" indent="0">
              <a:buFont typeface="Arial" panose="020B0604020202020204" pitchFamily="34" charset="0"/>
              <a:buNone/>
            </a:pPr>
            <a:r>
              <a:rPr lang="en-GB" b="0" i="1" baseline="0" dirty="0" smtClean="0"/>
              <a:t>“As listening and talking is the gateway to reading and writing, children learn to write through the hear-talk-write process.</a:t>
            </a:r>
          </a:p>
          <a:p>
            <a:pPr marL="171450" indent="-171450">
              <a:buFont typeface="Wingdings" panose="05000000000000000000" pitchFamily="2" charset="2"/>
              <a:buChar char="§"/>
            </a:pPr>
            <a:r>
              <a:rPr lang="en-GB" b="0" i="1" baseline="0" dirty="0" smtClean="0"/>
              <a:t>Children learn language through experiences where they hear language and have opportunities to use language</a:t>
            </a:r>
          </a:p>
          <a:p>
            <a:pPr marL="171450" indent="-171450">
              <a:buFont typeface="Wingdings" panose="05000000000000000000" pitchFamily="2" charset="2"/>
              <a:buChar char="§"/>
            </a:pPr>
            <a:r>
              <a:rPr lang="en-GB" b="0" i="1" baseline="0" dirty="0" smtClean="0"/>
              <a:t>Children develop their understanding of narrative and sequence concepts through having oral and written texts modelled, as well as opportunities to recast and extend texts</a:t>
            </a:r>
          </a:p>
          <a:p>
            <a:pPr marL="171450" indent="-171450">
              <a:buFont typeface="Wingdings" panose="05000000000000000000" pitchFamily="2" charset="2"/>
              <a:buChar char="§"/>
            </a:pPr>
            <a:r>
              <a:rPr lang="en-GB" b="0" i="1" baseline="0" dirty="0" smtClean="0"/>
              <a:t>Children need meaningful repetition of texts in order to retell texts; this also supports the modelling of sentence structure</a:t>
            </a:r>
          </a:p>
          <a:p>
            <a:pPr marL="171450" indent="-171450">
              <a:buFont typeface="Wingdings" panose="05000000000000000000" pitchFamily="2" charset="2"/>
              <a:buChar char="§"/>
            </a:pPr>
            <a:r>
              <a:rPr lang="en-GB" b="0" i="1" baseline="0" dirty="0" smtClean="0"/>
              <a:t>Learning about and having the rules of grammar modelled through texts supports the development of sentence structure</a:t>
            </a:r>
          </a:p>
          <a:p>
            <a:pPr marL="171450" indent="-171450">
              <a:buFont typeface="Wingdings" panose="05000000000000000000" pitchFamily="2" charset="2"/>
              <a:buChar char="§"/>
            </a:pPr>
            <a:r>
              <a:rPr lang="en-GB" b="0" i="1" baseline="0" dirty="0" smtClean="0"/>
              <a:t>Being read to and reading supports children’s understanding of narrative and sequence concepts.”</a:t>
            </a:r>
          </a:p>
          <a:p>
            <a:pPr marL="171450" indent="-171450">
              <a:buFont typeface="Arial" panose="020B0604020202020204" pitchFamily="34" charset="0"/>
              <a:buChar char="•"/>
            </a:pPr>
            <a:endParaRPr lang="en-GB" b="0" i="1" baseline="0" dirty="0" smtClean="0"/>
          </a:p>
          <a:p>
            <a:pPr marL="0" indent="0">
              <a:buFont typeface="Arial" panose="020B0604020202020204" pitchFamily="34" charset="0"/>
              <a:buNone/>
            </a:pPr>
            <a:endParaRPr lang="en-GB" b="0" i="1" baseline="0" dirty="0" smtClean="0"/>
          </a:p>
        </p:txBody>
      </p:sp>
      <p:sp>
        <p:nvSpPr>
          <p:cNvPr id="4" name="Slide Number Placeholder 3"/>
          <p:cNvSpPr>
            <a:spLocks noGrp="1"/>
          </p:cNvSpPr>
          <p:nvPr>
            <p:ph type="sldNum" sz="quarter" idx="10"/>
          </p:nvPr>
        </p:nvSpPr>
        <p:spPr/>
        <p:txBody>
          <a:bodyPr/>
          <a:lstStyle/>
          <a:p>
            <a:fld id="{F3FA3FA8-9BC7-475E-BA7E-2C14599A0BB9}" type="slidenum">
              <a:rPr lang="en-GB" smtClean="0"/>
              <a:pPr/>
              <a:t>18</a:t>
            </a:fld>
            <a:endParaRPr lang="en-GB"/>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Pts val="1400"/>
              <a:buFontTx/>
              <a:buNone/>
              <a:tabLst/>
              <a:defRPr/>
            </a:pPr>
            <a:r>
              <a:rPr lang="en-GB" sz="1200" b="1" i="0" u="none" strike="noStrike" cap="none" dirty="0" smtClean="0">
                <a:solidFill>
                  <a:schemeClr val="dk1"/>
                </a:solidFill>
                <a:latin typeface="Calibri"/>
                <a:ea typeface="Calibri"/>
                <a:cs typeface="Calibri"/>
                <a:sym typeface="Calibri"/>
              </a:rPr>
              <a:t>The</a:t>
            </a:r>
            <a:r>
              <a:rPr lang="en-GB" sz="1200" b="1" i="0" u="none" strike="noStrike" cap="none" baseline="0" dirty="0" smtClean="0">
                <a:solidFill>
                  <a:schemeClr val="dk1"/>
                </a:solidFill>
                <a:latin typeface="Calibri"/>
                <a:ea typeface="Calibri"/>
                <a:cs typeface="Calibri"/>
                <a:sym typeface="Calibri"/>
              </a:rPr>
              <a:t> f</a:t>
            </a:r>
            <a:r>
              <a:rPr lang="en-GB" sz="1200" b="1" i="0" u="none" strike="noStrike" cap="none" dirty="0" smtClean="0">
                <a:solidFill>
                  <a:schemeClr val="dk1"/>
                </a:solidFill>
                <a:latin typeface="Calibri"/>
                <a:ea typeface="Calibri"/>
                <a:cs typeface="Calibri"/>
                <a:sym typeface="Calibri"/>
              </a:rPr>
              <a:t>acilitator to share:</a:t>
            </a:r>
            <a:endParaRPr lang="en-GB" sz="1200" b="1" i="0"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endParaRPr lang="en-GB" sz="1200" b="1" i="0" u="none" strike="noStrike" cap="none" dirty="0" smtClean="0">
              <a:solidFill>
                <a:schemeClr val="dk1"/>
              </a:solidFill>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Tx/>
              <a:buSzPts val="1400"/>
              <a:buFontTx/>
              <a:buNone/>
              <a:tabLst/>
              <a:defRPr/>
            </a:pPr>
            <a:r>
              <a:rPr lang="en-GB" sz="1200" b="0" i="1" u="none" strike="noStrike" cap="none" dirty="0" smtClean="0">
                <a:solidFill>
                  <a:schemeClr val="dk1"/>
                </a:solidFill>
                <a:latin typeface="Calibri"/>
                <a:ea typeface="Calibri"/>
                <a:cs typeface="Calibri"/>
                <a:sym typeface="Calibri"/>
              </a:rPr>
              <a:t>“The final part of the Sequence and Narrative guidance explores the Talk for Writing © principles developed by Pie</a:t>
            </a:r>
            <a:r>
              <a:rPr lang="en-GB" sz="1200" b="0" i="1" u="none" strike="noStrike" cap="none" baseline="0" dirty="0" smtClean="0">
                <a:solidFill>
                  <a:schemeClr val="dk1"/>
                </a:solidFill>
                <a:latin typeface="Calibri"/>
                <a:ea typeface="Calibri"/>
                <a:cs typeface="Calibri"/>
                <a:sym typeface="Calibri"/>
              </a:rPr>
              <a:t> Corbett. Once children have an understanding of the narrative and sequence concepts, the guidance can be used to </a:t>
            </a:r>
            <a:r>
              <a:rPr lang="en-GB" sz="1200" b="0" i="1" u="none" strike="noStrike" kern="1200" cap="none" dirty="0" smtClean="0">
                <a:solidFill>
                  <a:schemeClr val="dk1"/>
                </a:solidFill>
                <a:effectLst/>
                <a:latin typeface="Calibri"/>
                <a:ea typeface="Calibri"/>
                <a:cs typeface="Calibri"/>
                <a:sym typeface="Calibri"/>
              </a:rPr>
              <a:t>support children’s language development through repetition which connects a text’s narrative to actions, props and visuals. The approach can be used to support oral language development which underpins the story making process, leading into children’s writing. The principles can be applied to fiction and non-fiction texts.</a:t>
            </a:r>
          </a:p>
          <a:p>
            <a:pPr marL="0" marR="0" lvl="0" indent="0" algn="l" defTabSz="914400" rtl="0" eaLnBrk="1" fontAlgn="auto" latinLnBrk="0" hangingPunct="1">
              <a:lnSpc>
                <a:spcPct val="100000"/>
              </a:lnSpc>
              <a:spcBef>
                <a:spcPts val="0"/>
              </a:spcBef>
              <a:spcAft>
                <a:spcPts val="0"/>
              </a:spcAft>
              <a:buClrTx/>
              <a:buSzPts val="1400"/>
              <a:buFontTx/>
              <a:buNone/>
              <a:tabLst/>
              <a:defRPr/>
            </a:pPr>
            <a:endParaRPr lang="en-GB" sz="1200" b="0" i="1" u="none" strike="noStrike" kern="1200" cap="none" dirty="0" smtClean="0">
              <a:solidFill>
                <a:schemeClr val="dk1"/>
              </a:solidFill>
              <a:effectLst/>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Tx/>
              <a:buSzPts val="1400"/>
              <a:buFontTx/>
              <a:buNone/>
              <a:tabLst/>
              <a:defRPr/>
            </a:pPr>
            <a:r>
              <a:rPr lang="en-GB" sz="1200" b="0" i="1" u="none" strike="noStrike" kern="1200" cap="none" dirty="0" smtClean="0">
                <a:solidFill>
                  <a:schemeClr val="dk1"/>
                </a:solidFill>
                <a:effectLst/>
                <a:latin typeface="Calibri"/>
                <a:ea typeface="Calibri"/>
                <a:cs typeface="Calibri"/>
                <a:sym typeface="Calibri"/>
              </a:rPr>
              <a:t>The Talk for Writing </a:t>
            </a:r>
            <a:r>
              <a:rPr lang="en-GB" sz="1200" b="0" i="1" u="none" strike="noStrike" cap="none" dirty="0" smtClean="0">
                <a:solidFill>
                  <a:schemeClr val="dk1"/>
                </a:solidFill>
                <a:latin typeface="Calibri"/>
                <a:ea typeface="Calibri"/>
                <a:cs typeface="Calibri"/>
                <a:sym typeface="Calibri"/>
              </a:rPr>
              <a:t>© </a:t>
            </a:r>
            <a:r>
              <a:rPr lang="en-GB" sz="1200" b="0" i="1" u="none" strike="noStrike" kern="1200" cap="none" dirty="0" smtClean="0">
                <a:solidFill>
                  <a:schemeClr val="dk1"/>
                </a:solidFill>
                <a:effectLst/>
                <a:latin typeface="Calibri"/>
                <a:ea typeface="Calibri"/>
                <a:cs typeface="Calibri"/>
                <a:sym typeface="Calibri"/>
              </a:rPr>
              <a:t>model is based on developing children’s narrative and sequence</a:t>
            </a:r>
            <a:r>
              <a:rPr lang="en-GB" sz="1200" b="0" i="1" u="none" strike="noStrike" kern="1200" cap="none" baseline="0" dirty="0" smtClean="0">
                <a:solidFill>
                  <a:schemeClr val="dk1"/>
                </a:solidFill>
                <a:effectLst/>
                <a:latin typeface="Calibri"/>
                <a:ea typeface="Calibri"/>
                <a:cs typeface="Calibri"/>
                <a:sym typeface="Calibri"/>
              </a:rPr>
              <a:t> skills through three steps:</a:t>
            </a:r>
          </a:p>
          <a:p>
            <a:pPr marL="171450" marR="0" lvl="0" indent="-171450" algn="l" defTabSz="914400" rtl="0" eaLnBrk="1" fontAlgn="auto" latinLnBrk="0" hangingPunct="1">
              <a:lnSpc>
                <a:spcPct val="100000"/>
              </a:lnSpc>
              <a:spcBef>
                <a:spcPts val="0"/>
              </a:spcBef>
              <a:spcAft>
                <a:spcPts val="0"/>
              </a:spcAft>
              <a:buClrTx/>
              <a:buSzPts val="1400"/>
              <a:buFont typeface="Arial" panose="020B0604020202020204" pitchFamily="34" charset="0"/>
              <a:buChar char="•"/>
              <a:tabLst/>
              <a:defRPr/>
            </a:pPr>
            <a:r>
              <a:rPr lang="en-GB" sz="1200" b="0" i="1" u="none" strike="noStrike" kern="1200" cap="none" baseline="0" dirty="0" smtClean="0">
                <a:solidFill>
                  <a:schemeClr val="dk1"/>
                </a:solidFill>
                <a:effectLst/>
                <a:latin typeface="Calibri"/>
                <a:ea typeface="Calibri"/>
                <a:cs typeface="Calibri"/>
                <a:sym typeface="Calibri"/>
              </a:rPr>
              <a:t>Step 1: Imitation – becoming familiar with the text</a:t>
            </a:r>
          </a:p>
          <a:p>
            <a:pPr marL="171450" marR="0" lvl="0" indent="-171450" algn="l" defTabSz="914400" rtl="0" eaLnBrk="1" fontAlgn="auto" latinLnBrk="0" hangingPunct="1">
              <a:lnSpc>
                <a:spcPct val="100000"/>
              </a:lnSpc>
              <a:spcBef>
                <a:spcPts val="0"/>
              </a:spcBef>
              <a:spcAft>
                <a:spcPts val="0"/>
              </a:spcAft>
              <a:buClrTx/>
              <a:buSzPts val="1400"/>
              <a:buFont typeface="Arial" panose="020B0604020202020204" pitchFamily="34" charset="0"/>
              <a:buChar char="•"/>
              <a:tabLst/>
              <a:defRPr/>
            </a:pPr>
            <a:r>
              <a:rPr lang="en-GB" sz="1200" b="0" i="1" u="none" strike="noStrike" kern="1200" cap="none" baseline="0" dirty="0" smtClean="0">
                <a:solidFill>
                  <a:schemeClr val="dk1"/>
                </a:solidFill>
                <a:effectLst/>
                <a:latin typeface="Calibri"/>
                <a:ea typeface="Calibri"/>
                <a:cs typeface="Calibri"/>
                <a:sym typeface="Calibri"/>
              </a:rPr>
              <a:t>Step 2: Innovation – making changes to the text</a:t>
            </a:r>
          </a:p>
          <a:p>
            <a:pPr marL="171450" marR="0" lvl="0" indent="-171450" algn="l" defTabSz="914400" rtl="0" eaLnBrk="1" fontAlgn="auto" latinLnBrk="0" hangingPunct="1">
              <a:lnSpc>
                <a:spcPct val="100000"/>
              </a:lnSpc>
              <a:spcBef>
                <a:spcPts val="0"/>
              </a:spcBef>
              <a:spcAft>
                <a:spcPts val="0"/>
              </a:spcAft>
              <a:buClrTx/>
              <a:buSzPts val="1400"/>
              <a:buFont typeface="Arial" panose="020B0604020202020204" pitchFamily="34" charset="0"/>
              <a:buChar char="•"/>
              <a:tabLst/>
              <a:defRPr/>
            </a:pPr>
            <a:r>
              <a:rPr lang="en-GB" sz="1200" b="0" i="1" u="none" strike="noStrike" kern="1200" cap="none" baseline="0" dirty="0" smtClean="0">
                <a:solidFill>
                  <a:schemeClr val="dk1"/>
                </a:solidFill>
                <a:effectLst/>
                <a:latin typeface="Calibri"/>
                <a:ea typeface="Calibri"/>
                <a:cs typeface="Calibri"/>
                <a:sym typeface="Calibri"/>
              </a:rPr>
              <a:t>Step 3: Invention – developing a new text.</a:t>
            </a:r>
          </a:p>
          <a:p>
            <a:pPr marL="171450" marR="0" lvl="0" indent="-171450" algn="l" defTabSz="914400" rtl="0" eaLnBrk="1" fontAlgn="auto" latinLnBrk="0" hangingPunct="1">
              <a:lnSpc>
                <a:spcPct val="100000"/>
              </a:lnSpc>
              <a:spcBef>
                <a:spcPts val="0"/>
              </a:spcBef>
              <a:spcAft>
                <a:spcPts val="0"/>
              </a:spcAft>
              <a:buClrTx/>
              <a:buSzPts val="1400"/>
              <a:buFont typeface="Arial" panose="020B0604020202020204" pitchFamily="34" charset="0"/>
              <a:buChar char="•"/>
              <a:tabLst/>
              <a:defRPr/>
            </a:pPr>
            <a:endParaRPr lang="en-GB" sz="1200" b="0" i="1" u="none" strike="noStrike" kern="1200" cap="none" baseline="0" dirty="0" smtClean="0">
              <a:solidFill>
                <a:schemeClr val="dk1"/>
              </a:solidFill>
              <a:effectLst/>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Tx/>
              <a:buSzPts val="1400"/>
              <a:buFont typeface="Arial" panose="020B0604020202020204" pitchFamily="34" charset="0"/>
              <a:buNone/>
              <a:tabLst/>
              <a:defRPr/>
            </a:pPr>
            <a:r>
              <a:rPr lang="en-GB" sz="1200" b="0" i="1" u="none" strike="noStrike" kern="1200" cap="none" baseline="0" dirty="0" smtClean="0">
                <a:solidFill>
                  <a:schemeClr val="dk1"/>
                </a:solidFill>
                <a:effectLst/>
                <a:latin typeface="Calibri"/>
                <a:ea typeface="Calibri"/>
                <a:cs typeface="Calibri"/>
                <a:sym typeface="Calibri"/>
              </a:rPr>
              <a:t>In this session we are going to explore the Talk for Writing </a:t>
            </a:r>
            <a:r>
              <a:rPr lang="en-GB" sz="1200" b="0" i="1" u="none" strike="noStrike" cap="none" dirty="0" smtClean="0">
                <a:solidFill>
                  <a:schemeClr val="dk1"/>
                </a:solidFill>
                <a:latin typeface="+mn-lt"/>
                <a:ea typeface="Calibri"/>
                <a:cs typeface="Calibri"/>
                <a:sym typeface="Calibri"/>
              </a:rPr>
              <a:t>© model</a:t>
            </a:r>
            <a:r>
              <a:rPr lang="en-GB" sz="1200" b="0" i="1" u="none" strike="noStrike" kern="1200" cap="none" baseline="0" dirty="0" smtClean="0">
                <a:solidFill>
                  <a:schemeClr val="dk1"/>
                </a:solidFill>
                <a:effectLst/>
                <a:latin typeface="Calibri"/>
                <a:ea typeface="Calibri"/>
                <a:cs typeface="Calibri"/>
                <a:sym typeface="Calibri"/>
              </a:rPr>
              <a:t> to support children’s comprehension and creation of text.</a:t>
            </a:r>
            <a:endParaRPr lang="en-GB" sz="1200" b="0" i="1" u="none" strike="noStrike" kern="1200" cap="none" dirty="0" smtClean="0">
              <a:solidFill>
                <a:schemeClr val="dk1"/>
              </a:solidFill>
              <a:effectLst/>
              <a:latin typeface="Calibri"/>
              <a:ea typeface="Calibri"/>
              <a:cs typeface="Calibri"/>
              <a:sym typeface="Calibri"/>
            </a:endParaRPr>
          </a:p>
          <a:p>
            <a:pPr marL="0" marR="0" lvl="0" indent="0" algn="l" rtl="0">
              <a:spcBef>
                <a:spcPts val="0"/>
              </a:spcBef>
              <a:spcAft>
                <a:spcPts val="0"/>
              </a:spcAft>
              <a:buNone/>
            </a:pPr>
            <a:endParaRPr lang="en-GB" sz="1200" b="1" i="0" u="none" strike="noStrike" cap="none" dirty="0" smtClean="0">
              <a:solidFill>
                <a:schemeClr val="dk1"/>
              </a:solidFill>
              <a:latin typeface="Calibri"/>
              <a:ea typeface="Calibri"/>
              <a:cs typeface="Calibri"/>
              <a:sym typeface="Calibri"/>
            </a:endParaRPr>
          </a:p>
        </p:txBody>
      </p:sp>
      <p:sp>
        <p:nvSpPr>
          <p:cNvPr id="4" name="Slide Number Placeholder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en-GB" sz="1200" b="0" i="0" u="none" strike="noStrike" cap="none" smtClean="0">
                <a:solidFill>
                  <a:schemeClr val="dk1"/>
                </a:solidFill>
                <a:latin typeface="Calibri"/>
                <a:ea typeface="Calibri"/>
                <a:cs typeface="Calibri"/>
                <a:sym typeface="Calibri"/>
              </a:rPr>
              <a:t>19</a:t>
            </a:fld>
            <a:endParaRPr lang="en-GB"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6988140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b="1" dirty="0" smtClean="0"/>
              <a:t>The facilitator to share:</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200" b="0" i="1" dirty="0" smtClean="0">
              <a:solidFill>
                <a:schemeClr val="dk1"/>
              </a:solidFill>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0" i="1" dirty="0" smtClean="0">
                <a:solidFill>
                  <a:schemeClr val="dk1"/>
                </a:solidFill>
                <a:ea typeface="Calibri"/>
                <a:cs typeface="Calibri"/>
                <a:sym typeface="Calibri"/>
              </a:rPr>
              <a:t>“Listening and Talking is the gateway to Reading and Writing. In order for children to be able to create texts, they first need to have an understanding of texts. Being able to retell is the foundation to supporting children’s summarising skills. Children need to have the opportunity to create texts orally, and develop the skills of sentence construction and vocabulary through when engaging with texts.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200" b="0" i="1" dirty="0" smtClean="0">
              <a:solidFill>
                <a:schemeClr val="dk1"/>
              </a:solidFill>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0" i="1" dirty="0" smtClean="0">
                <a:solidFill>
                  <a:schemeClr val="dk1"/>
                </a:solidFill>
                <a:ea typeface="Calibri"/>
                <a:cs typeface="Calibri"/>
                <a:sym typeface="Calibri"/>
              </a:rPr>
              <a:t>Over</a:t>
            </a:r>
            <a:r>
              <a:rPr lang="en-GB" sz="1200" b="0" i="1" baseline="0" dirty="0" smtClean="0">
                <a:solidFill>
                  <a:schemeClr val="dk1"/>
                </a:solidFill>
                <a:ea typeface="Calibri"/>
                <a:cs typeface="Calibri"/>
                <a:sym typeface="Calibri"/>
              </a:rPr>
              <a:t> Part 1 and Part 2 we are going to explore how we can develop sequence and narrative skills in order to support children’s oral language and reading comprehension, and the creation of texts.”</a:t>
            </a:r>
            <a:endParaRPr lang="en-GB" sz="1200" b="0" i="1" dirty="0" smtClean="0">
              <a:solidFill>
                <a:schemeClr val="dk1"/>
              </a:solidFill>
              <a:ea typeface="Calibri"/>
              <a:cs typeface="Calibri"/>
              <a:sym typeface="Calibri"/>
            </a:endParaRPr>
          </a:p>
          <a:p>
            <a:pPr marL="0" indent="0">
              <a:buFont typeface="Arial" panose="020B0604020202020204" pitchFamily="34" charset="0"/>
              <a:buNone/>
            </a:pPr>
            <a:endParaRPr lang="en-GB" b="1" i="1" baseline="0" dirty="0" smtClean="0"/>
          </a:p>
          <a:p>
            <a:pPr marL="171450" indent="-171450">
              <a:buFont typeface="Arial" panose="020B0604020202020204" pitchFamily="34" charset="0"/>
              <a:buChar char="•"/>
            </a:pPr>
            <a:endParaRPr lang="en-GB" b="0" i="1" baseline="0" dirty="0" smtClean="0"/>
          </a:p>
          <a:p>
            <a:pPr marL="171450" indent="-171450">
              <a:buFont typeface="Arial" panose="020B0604020202020204" pitchFamily="34" charset="0"/>
              <a:buChar char="•"/>
            </a:pPr>
            <a:endParaRPr lang="en-GB" b="0" i="1" baseline="0" dirty="0" smtClean="0"/>
          </a:p>
          <a:p>
            <a:pPr marL="0" indent="0">
              <a:buFont typeface="Arial" panose="020B0604020202020204" pitchFamily="34" charset="0"/>
              <a:buNone/>
            </a:pPr>
            <a:endParaRPr lang="en-GB" b="0" i="1" baseline="0" dirty="0" smtClean="0"/>
          </a:p>
        </p:txBody>
      </p:sp>
      <p:sp>
        <p:nvSpPr>
          <p:cNvPr id="4" name="Slide Number Placeholder 3"/>
          <p:cNvSpPr>
            <a:spLocks noGrp="1"/>
          </p:cNvSpPr>
          <p:nvPr>
            <p:ph type="sldNum" sz="quarter" idx="10"/>
          </p:nvPr>
        </p:nvSpPr>
        <p:spPr/>
        <p:txBody>
          <a:bodyPr/>
          <a:lstStyle/>
          <a:p>
            <a:fld id="{F3FA3FA8-9BC7-475E-BA7E-2C14599A0BB9}" type="slidenum">
              <a:rPr lang="en-GB" smtClean="0"/>
              <a:pPr/>
              <a:t>2</a:t>
            </a:fld>
            <a:endParaRPr lang="en-GB"/>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The facilitator to share:</a:t>
            </a:r>
          </a:p>
          <a:p>
            <a:endParaRPr lang="en-GB" dirty="0" smtClean="0"/>
          </a:p>
          <a:p>
            <a:pPr marL="0" marR="0" lvl="0" indent="0" algn="l" defTabSz="914400" rtl="0" eaLnBrk="1" fontAlgn="auto" latinLnBrk="0" hangingPunct="1">
              <a:lnSpc>
                <a:spcPct val="100000"/>
              </a:lnSpc>
              <a:spcBef>
                <a:spcPts val="0"/>
              </a:spcBef>
              <a:spcAft>
                <a:spcPts val="0"/>
              </a:spcAft>
              <a:buClrTx/>
              <a:buSzPts val="1400"/>
              <a:buFontTx/>
              <a:buNone/>
              <a:tabLst/>
              <a:defRPr/>
            </a:pPr>
            <a:r>
              <a:rPr lang="en-GB" sz="1200" b="0" i="1" u="none" strike="noStrike" cap="none" dirty="0" smtClean="0">
                <a:solidFill>
                  <a:schemeClr val="dk1"/>
                </a:solidFill>
                <a:latin typeface="+mn-lt"/>
                <a:ea typeface="Calibri"/>
                <a:cs typeface="Calibri"/>
                <a:sym typeface="Calibri"/>
              </a:rPr>
              <a:t>“Imitation has three elements:</a:t>
            </a:r>
          </a:p>
          <a:p>
            <a:pPr marL="171450" marR="0" lvl="0" indent="-171450" algn="l" defTabSz="914400" rtl="0" eaLnBrk="1" fontAlgn="auto" latinLnBrk="0" hangingPunct="1">
              <a:lnSpc>
                <a:spcPct val="100000"/>
              </a:lnSpc>
              <a:spcBef>
                <a:spcPts val="0"/>
              </a:spcBef>
              <a:spcAft>
                <a:spcPts val="0"/>
              </a:spcAft>
              <a:buClrTx/>
              <a:buSzPts val="1400"/>
              <a:buFont typeface="Wingdings" panose="05000000000000000000" pitchFamily="2" charset="2"/>
              <a:buChar char="§"/>
              <a:tabLst/>
              <a:defRPr/>
            </a:pPr>
            <a:r>
              <a:rPr lang="en-GB" sz="1200" b="0" i="1" u="none" strike="noStrike" cap="none" dirty="0" smtClean="0">
                <a:solidFill>
                  <a:schemeClr val="dk1"/>
                </a:solidFill>
                <a:latin typeface="+mn-lt"/>
                <a:ea typeface="Calibri"/>
                <a:cs typeface="Calibri"/>
                <a:sym typeface="Calibri"/>
              </a:rPr>
              <a:t>Identifying and sharing</a:t>
            </a:r>
            <a:r>
              <a:rPr lang="en-GB" sz="1200" b="0" i="1" u="none" strike="noStrike" cap="none" baseline="0" dirty="0" smtClean="0">
                <a:solidFill>
                  <a:schemeClr val="dk1"/>
                </a:solidFill>
                <a:latin typeface="+mn-lt"/>
                <a:ea typeface="Calibri"/>
                <a:cs typeface="Calibri"/>
                <a:sym typeface="Calibri"/>
              </a:rPr>
              <a:t> a text</a:t>
            </a:r>
          </a:p>
          <a:p>
            <a:pPr marL="171450" marR="0" lvl="0" indent="-171450" algn="l" defTabSz="914400" rtl="0" eaLnBrk="1" fontAlgn="auto" latinLnBrk="0" hangingPunct="1">
              <a:lnSpc>
                <a:spcPct val="100000"/>
              </a:lnSpc>
              <a:spcBef>
                <a:spcPts val="0"/>
              </a:spcBef>
              <a:spcAft>
                <a:spcPts val="0"/>
              </a:spcAft>
              <a:buClrTx/>
              <a:buSzPts val="1400"/>
              <a:buFont typeface="Wingdings" panose="05000000000000000000" pitchFamily="2" charset="2"/>
              <a:buChar char="§"/>
              <a:tabLst/>
              <a:defRPr/>
            </a:pPr>
            <a:r>
              <a:rPr lang="en-GB" sz="1200" b="0" i="1" u="none" strike="noStrike" cap="none" baseline="0" dirty="0" smtClean="0">
                <a:solidFill>
                  <a:schemeClr val="dk1"/>
                </a:solidFill>
                <a:latin typeface="+mn-lt"/>
                <a:ea typeface="Calibri"/>
                <a:cs typeface="Calibri"/>
                <a:sym typeface="Calibri"/>
              </a:rPr>
              <a:t>Retelling a text with actions/ gestures</a:t>
            </a:r>
          </a:p>
          <a:p>
            <a:pPr marL="171450" marR="0" lvl="0" indent="-171450" algn="l" defTabSz="914400" rtl="0" eaLnBrk="1" fontAlgn="auto" latinLnBrk="0" hangingPunct="1">
              <a:lnSpc>
                <a:spcPct val="100000"/>
              </a:lnSpc>
              <a:spcBef>
                <a:spcPts val="0"/>
              </a:spcBef>
              <a:spcAft>
                <a:spcPts val="0"/>
              </a:spcAft>
              <a:buClrTx/>
              <a:buSzPts val="1400"/>
              <a:buFont typeface="Wingdings" panose="05000000000000000000" pitchFamily="2" charset="2"/>
              <a:buChar char="§"/>
              <a:tabLst/>
              <a:defRPr/>
            </a:pPr>
            <a:r>
              <a:rPr lang="en-GB" sz="1200" b="0" i="1" u="none" strike="noStrike" cap="none" baseline="0" dirty="0" smtClean="0">
                <a:solidFill>
                  <a:schemeClr val="dk1"/>
                </a:solidFill>
                <a:latin typeface="+mn-lt"/>
                <a:ea typeface="Calibri"/>
                <a:cs typeface="Calibri"/>
                <a:sym typeface="Calibri"/>
              </a:rPr>
              <a:t>Retelling a text through the creation of a visual map.</a:t>
            </a:r>
          </a:p>
          <a:p>
            <a:endParaRPr lang="en-GB"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GB" i="1" dirty="0" smtClean="0"/>
              <a:t>Begin</a:t>
            </a:r>
            <a:r>
              <a:rPr lang="en-GB" i="1" baseline="0" dirty="0" smtClean="0"/>
              <a:t> with a sharing a piece of text that is going to be memorable and engaging, e.g. a picture book, a short story or part of a novel.</a:t>
            </a:r>
            <a:r>
              <a:rPr lang="en-GB" sz="1200" b="0" i="1" u="none" strike="noStrike" cap="none" baseline="0" dirty="0" smtClean="0">
                <a:solidFill>
                  <a:schemeClr val="dk1"/>
                </a:solidFill>
                <a:latin typeface="+mn-lt"/>
                <a:ea typeface="Calibri"/>
                <a:cs typeface="Calibri"/>
                <a:sym typeface="Calibri"/>
              </a:rPr>
              <a:t> Read this text a number of times with the children, exploring rhymes, rhythm, sentence structure and vocabulary.</a:t>
            </a:r>
          </a:p>
          <a:p>
            <a:endParaRPr lang="en-GB" i="1" dirty="0"/>
          </a:p>
        </p:txBody>
      </p:sp>
      <p:sp>
        <p:nvSpPr>
          <p:cNvPr id="4" name="Slide Number Placeholder 3"/>
          <p:cNvSpPr>
            <a:spLocks noGrp="1"/>
          </p:cNvSpPr>
          <p:nvPr>
            <p:ph type="sldNum" sz="quarter" idx="10"/>
          </p:nvPr>
        </p:nvSpPr>
        <p:spPr/>
        <p:txBody>
          <a:bodyPr/>
          <a:lstStyle/>
          <a:p>
            <a:fld id="{71646FCB-3CEE-428D-B50F-B562299EB96F}" type="slidenum">
              <a:rPr lang="en-GB" smtClean="0"/>
              <a:t>20</a:t>
            </a:fld>
            <a:endParaRPr lang="en-GB"/>
          </a:p>
        </p:txBody>
      </p:sp>
    </p:spTree>
    <p:extLst>
      <p:ext uri="{BB962C8B-B14F-4D97-AF65-F5344CB8AC3E}">
        <p14:creationId xmlns:p14="http://schemas.microsoft.com/office/powerpoint/2010/main" val="383361955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Pts val="1400"/>
              <a:buFontTx/>
              <a:buNone/>
              <a:tabLst/>
              <a:defRPr/>
            </a:pPr>
            <a:r>
              <a:rPr lang="en-GB" sz="1200" b="1" i="0" u="none" strike="noStrike" cap="none" dirty="0" smtClean="0">
                <a:solidFill>
                  <a:schemeClr val="dk1"/>
                </a:solidFill>
                <a:latin typeface="Calibri"/>
                <a:ea typeface="Calibri"/>
                <a:cs typeface="Calibri"/>
                <a:sym typeface="Calibri"/>
              </a:rPr>
              <a:t>The</a:t>
            </a:r>
            <a:r>
              <a:rPr lang="en-GB" sz="1200" b="1" i="0" u="none" strike="noStrike" cap="none" baseline="0" dirty="0" smtClean="0">
                <a:solidFill>
                  <a:schemeClr val="dk1"/>
                </a:solidFill>
                <a:latin typeface="Calibri"/>
                <a:ea typeface="Calibri"/>
                <a:cs typeface="Calibri"/>
                <a:sym typeface="Calibri"/>
              </a:rPr>
              <a:t> f</a:t>
            </a:r>
            <a:r>
              <a:rPr lang="en-GB" sz="1200" b="1" i="0" u="none" strike="noStrike" cap="none" dirty="0" smtClean="0">
                <a:solidFill>
                  <a:schemeClr val="dk1"/>
                </a:solidFill>
                <a:latin typeface="Calibri"/>
                <a:ea typeface="Calibri"/>
                <a:cs typeface="Calibri"/>
                <a:sym typeface="Calibri"/>
              </a:rPr>
              <a:t>acilitator to share:</a:t>
            </a:r>
            <a:endParaRPr lang="en-GB" sz="1200" b="1" i="0"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endParaRPr lang="en-GB" sz="1200" b="1" i="0" u="none" strike="noStrike" cap="none" dirty="0" smtClean="0">
              <a:solidFill>
                <a:schemeClr val="dk1"/>
              </a:solidFill>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Tx/>
              <a:buSzPts val="1400"/>
              <a:buFontTx/>
              <a:buNone/>
              <a:tabLst/>
              <a:defRPr/>
            </a:pPr>
            <a:r>
              <a:rPr lang="en-GB" sz="1200" b="0" i="1" u="none" strike="noStrike" cap="none" dirty="0" smtClean="0">
                <a:solidFill>
                  <a:schemeClr val="dk1"/>
                </a:solidFill>
                <a:latin typeface="Calibri"/>
                <a:ea typeface="Calibri"/>
                <a:cs typeface="Calibri"/>
                <a:sym typeface="Calibri"/>
              </a:rPr>
              <a:t>“After</a:t>
            </a:r>
            <a:r>
              <a:rPr lang="en-GB" sz="1200" b="0" i="1" u="none" strike="noStrike" cap="none" baseline="0" dirty="0" smtClean="0">
                <a:solidFill>
                  <a:schemeClr val="dk1"/>
                </a:solidFill>
                <a:latin typeface="Calibri"/>
                <a:ea typeface="Calibri"/>
                <a:cs typeface="Calibri"/>
                <a:sym typeface="Calibri"/>
              </a:rPr>
              <a:t> the practitioner has shared the text, they can b</a:t>
            </a:r>
            <a:r>
              <a:rPr lang="en-GB" sz="1200" b="0" i="1" u="none" strike="noStrike" cap="none" dirty="0" smtClean="0">
                <a:solidFill>
                  <a:schemeClr val="dk1"/>
                </a:solidFill>
                <a:latin typeface="Calibri"/>
                <a:ea typeface="Calibri"/>
                <a:cs typeface="Calibri"/>
                <a:sym typeface="Calibri"/>
              </a:rPr>
              <a:t>egin to retell the text with actions/ signs, using the actions/ signs to support each of the key events within the text, e.g. ‘Once upon a time’ could be acting out opening and closing a book. If you’re using Makaton or British Sign Language within your environment, it is recommended that you use these signs. Retell the text a number of times using the actions.”</a:t>
            </a:r>
          </a:p>
          <a:p>
            <a:pPr marL="0" marR="0" lvl="0" indent="0" algn="l" defTabSz="914400" rtl="0" eaLnBrk="1" fontAlgn="auto" latinLnBrk="0" hangingPunct="1">
              <a:lnSpc>
                <a:spcPct val="100000"/>
              </a:lnSpc>
              <a:spcBef>
                <a:spcPts val="0"/>
              </a:spcBef>
              <a:spcAft>
                <a:spcPts val="0"/>
              </a:spcAft>
              <a:buClrTx/>
              <a:buSzPts val="1400"/>
              <a:buFontTx/>
              <a:buNone/>
              <a:tabLst/>
              <a:defRPr/>
            </a:pPr>
            <a:endParaRPr lang="en-GB" sz="1200" b="0" i="1" u="none" strike="noStrike" cap="none" dirty="0" smtClean="0">
              <a:solidFill>
                <a:schemeClr val="dk1"/>
              </a:solidFill>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Tx/>
              <a:buSzPts val="1400"/>
              <a:buFontTx/>
              <a:buNone/>
              <a:tabLst/>
              <a:defRPr/>
            </a:pPr>
            <a:r>
              <a:rPr lang="en-GB" sz="1200" b="1" i="0" u="none" strike="noStrike" cap="none" dirty="0" smtClean="0">
                <a:solidFill>
                  <a:schemeClr val="dk1"/>
                </a:solidFill>
                <a:latin typeface="Calibri"/>
                <a:ea typeface="Calibri"/>
                <a:cs typeface="Calibri"/>
                <a:sym typeface="Calibri"/>
              </a:rPr>
              <a:t>Facilitator can demonstrate retelling</a:t>
            </a:r>
            <a:r>
              <a:rPr lang="en-GB" sz="1200" b="1" i="0" u="none" strike="noStrike" cap="none" baseline="0" dirty="0" smtClean="0">
                <a:solidFill>
                  <a:schemeClr val="dk1"/>
                </a:solidFill>
                <a:latin typeface="Calibri"/>
                <a:ea typeface="Calibri"/>
                <a:cs typeface="Calibri"/>
                <a:sym typeface="Calibri"/>
              </a:rPr>
              <a:t> a story, e.g. </a:t>
            </a:r>
            <a:r>
              <a:rPr lang="en-GB" sz="1200" b="1" i="0" u="none" strike="noStrike" cap="none" baseline="0" dirty="0" smtClean="0">
                <a:solidFill>
                  <a:schemeClr val="dk1"/>
                </a:solidFill>
                <a:latin typeface="Calibri"/>
                <a:ea typeface="Calibri"/>
                <a:cs typeface="Calibri"/>
                <a:sym typeface="Calibri"/>
              </a:rPr>
              <a:t>The Little Red Hen, </a:t>
            </a:r>
            <a:r>
              <a:rPr lang="en-GB" sz="1200" b="1" i="0" u="none" strike="noStrike" cap="none" baseline="0" dirty="0" smtClean="0">
                <a:solidFill>
                  <a:schemeClr val="dk1"/>
                </a:solidFill>
                <a:latin typeface="Calibri"/>
                <a:ea typeface="Calibri"/>
                <a:cs typeface="Calibri"/>
                <a:sym typeface="Calibri"/>
              </a:rPr>
              <a:t>using gestures, or use the following link on ‘The Little Red Hen’: </a:t>
            </a:r>
            <a:r>
              <a:rPr lang="en-GB" b="1" dirty="0" smtClean="0">
                <a:hlinkClick r:id="rId3"/>
              </a:rPr>
              <a:t>https://www.youtube.com/embed/JdvJZD-cplg</a:t>
            </a:r>
            <a:endParaRPr lang="en-GB" b="1" dirty="0" smtClean="0"/>
          </a:p>
          <a:p>
            <a:pPr marL="0" marR="0" lvl="0" indent="0" algn="l" defTabSz="914400" rtl="0" eaLnBrk="1" fontAlgn="auto" latinLnBrk="0" hangingPunct="1">
              <a:lnSpc>
                <a:spcPct val="100000"/>
              </a:lnSpc>
              <a:spcBef>
                <a:spcPts val="0"/>
              </a:spcBef>
              <a:spcAft>
                <a:spcPts val="0"/>
              </a:spcAft>
              <a:buClrTx/>
              <a:buSzPts val="1400"/>
              <a:buFontTx/>
              <a:buNone/>
              <a:tabLst/>
              <a:defRPr/>
            </a:pPr>
            <a:endParaRPr lang="en-GB" sz="1200" b="1" i="0" u="none" strike="noStrike" cap="none" dirty="0" smtClean="0">
              <a:solidFill>
                <a:schemeClr val="dk1"/>
              </a:solidFill>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Tx/>
              <a:buSzPts val="1400"/>
              <a:buFontTx/>
              <a:buNone/>
              <a:tabLst/>
              <a:defRPr/>
            </a:pPr>
            <a:r>
              <a:rPr lang="en-GB" sz="1200" b="1" i="0" u="none" strike="noStrike" cap="none" dirty="0" smtClean="0">
                <a:solidFill>
                  <a:schemeClr val="dk1"/>
                </a:solidFill>
                <a:latin typeface="Calibri"/>
                <a:ea typeface="Calibri"/>
                <a:cs typeface="Calibri"/>
                <a:sym typeface="Calibri"/>
              </a:rPr>
              <a:t>Slides 18-21:</a:t>
            </a:r>
            <a:r>
              <a:rPr lang="en-GB" sz="1200" b="1" i="0" u="none" strike="noStrike" cap="none" baseline="0" dirty="0" smtClean="0">
                <a:solidFill>
                  <a:schemeClr val="dk1"/>
                </a:solidFill>
                <a:latin typeface="Calibri"/>
                <a:ea typeface="Calibri"/>
                <a:cs typeface="Calibri"/>
                <a:sym typeface="Calibri"/>
              </a:rPr>
              <a:t> 10 minutes</a:t>
            </a:r>
            <a:endParaRPr lang="en-GB" sz="1200" b="1" i="0" u="none" strike="noStrike" cap="none" dirty="0" smtClean="0">
              <a:solidFill>
                <a:schemeClr val="dk1"/>
              </a:solidFill>
              <a:latin typeface="Calibri"/>
              <a:ea typeface="Calibri"/>
              <a:cs typeface="Calibri"/>
              <a:sym typeface="Calibri"/>
            </a:endParaRPr>
          </a:p>
        </p:txBody>
      </p:sp>
      <p:sp>
        <p:nvSpPr>
          <p:cNvPr id="4" name="Slide Number Placeholder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en-GB" sz="1200" b="0" i="0" u="none" strike="noStrike" cap="none" smtClean="0">
                <a:solidFill>
                  <a:schemeClr val="dk1"/>
                </a:solidFill>
                <a:latin typeface="Calibri"/>
                <a:ea typeface="Calibri"/>
                <a:cs typeface="Calibri"/>
                <a:sym typeface="Calibri"/>
              </a:rPr>
              <a:t>21</a:t>
            </a:fld>
            <a:endParaRPr lang="en-GB"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69881409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Pts val="1400"/>
              <a:buFontTx/>
              <a:buNone/>
              <a:tabLst/>
              <a:defRPr/>
            </a:pPr>
            <a:r>
              <a:rPr lang="en-GB" sz="1200" b="1" i="0" u="none" strike="noStrike" cap="none" dirty="0" smtClean="0">
                <a:solidFill>
                  <a:schemeClr val="dk1"/>
                </a:solidFill>
                <a:latin typeface="Calibri"/>
                <a:ea typeface="Calibri"/>
                <a:cs typeface="Calibri"/>
                <a:sym typeface="Calibri"/>
              </a:rPr>
              <a:t>Each group shoul</a:t>
            </a:r>
            <a:r>
              <a:rPr lang="en-GB" sz="1200" b="1" i="0" u="none" strike="noStrike" cap="none" baseline="0" dirty="0" smtClean="0">
                <a:solidFill>
                  <a:schemeClr val="dk1"/>
                </a:solidFill>
                <a:latin typeface="Calibri"/>
                <a:ea typeface="Calibri"/>
                <a:cs typeface="Calibri"/>
                <a:sym typeface="Calibri"/>
              </a:rPr>
              <a:t>d be given a copy of ‘The Little Red Hen’.</a:t>
            </a:r>
            <a:endParaRPr lang="en-GB" sz="1200" b="1" i="0" u="none" strike="noStrike" cap="none" dirty="0" smtClean="0">
              <a:solidFill>
                <a:schemeClr val="dk1"/>
              </a:solidFill>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Tx/>
              <a:buSzPts val="1400"/>
              <a:buFontTx/>
              <a:buNone/>
              <a:tabLst/>
              <a:defRPr/>
            </a:pPr>
            <a:endParaRPr lang="en-GB" sz="1200" b="1" i="0" u="none" strike="noStrike" cap="none" dirty="0" smtClean="0">
              <a:solidFill>
                <a:schemeClr val="dk1"/>
              </a:solidFill>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Tx/>
              <a:buSzPts val="1400"/>
              <a:buFontTx/>
              <a:buNone/>
              <a:tabLst/>
              <a:defRPr/>
            </a:pPr>
            <a:r>
              <a:rPr lang="en-GB" sz="1200" b="1" i="0" u="none" strike="noStrike" cap="none" dirty="0" smtClean="0">
                <a:solidFill>
                  <a:schemeClr val="dk1"/>
                </a:solidFill>
                <a:latin typeface="Calibri"/>
                <a:ea typeface="Calibri"/>
                <a:cs typeface="Calibri"/>
                <a:sym typeface="Calibri"/>
              </a:rPr>
              <a:t>The</a:t>
            </a:r>
            <a:r>
              <a:rPr lang="en-GB" sz="1200" b="1" i="0" u="none" strike="noStrike" cap="none" baseline="0" dirty="0" smtClean="0">
                <a:solidFill>
                  <a:schemeClr val="dk1"/>
                </a:solidFill>
                <a:latin typeface="Calibri"/>
                <a:ea typeface="Calibri"/>
                <a:cs typeface="Calibri"/>
                <a:sym typeface="Calibri"/>
              </a:rPr>
              <a:t> f</a:t>
            </a:r>
            <a:r>
              <a:rPr lang="en-GB" sz="1200" b="1" i="0" u="none" strike="noStrike" cap="none" dirty="0" smtClean="0">
                <a:solidFill>
                  <a:schemeClr val="dk1"/>
                </a:solidFill>
                <a:latin typeface="Calibri"/>
                <a:ea typeface="Calibri"/>
                <a:cs typeface="Calibri"/>
                <a:sym typeface="Calibri"/>
              </a:rPr>
              <a:t>acilitator to share:</a:t>
            </a:r>
            <a:endParaRPr lang="en-GB" sz="1200" b="1" i="0"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endParaRPr lang="en-GB" sz="1200" b="1" i="0" u="none" strike="noStrike" cap="none" dirty="0" smtClean="0">
              <a:solidFill>
                <a:schemeClr val="dk1"/>
              </a:solidFill>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Tx/>
              <a:buSzPts val="1400"/>
              <a:buFontTx/>
              <a:buNone/>
              <a:tabLst/>
              <a:defRPr/>
            </a:pPr>
            <a:r>
              <a:rPr lang="en-GB" sz="1200" b="0" i="1" u="none" strike="noStrike" cap="none" dirty="0" smtClean="0">
                <a:solidFill>
                  <a:schemeClr val="dk1"/>
                </a:solidFill>
                <a:latin typeface="Calibri"/>
                <a:ea typeface="Calibri"/>
                <a:cs typeface="Calibri"/>
                <a:sym typeface="Calibri"/>
              </a:rPr>
              <a:t>“The final element</a:t>
            </a:r>
            <a:r>
              <a:rPr lang="en-GB" sz="1200" b="0" i="1" u="none" strike="noStrike" cap="none" baseline="0" dirty="0" smtClean="0">
                <a:solidFill>
                  <a:schemeClr val="dk1"/>
                </a:solidFill>
                <a:latin typeface="Calibri"/>
                <a:ea typeface="Calibri"/>
                <a:cs typeface="Calibri"/>
                <a:sym typeface="Calibri"/>
              </a:rPr>
              <a:t> in imitation is retelling a text through the creation of a visual text map. Create a visual map of the text using visuals and/ or props. Depending on the children’s stage of development this can be co-constructed with the children, or constructed by the children individually or in small groups. This should be a large map which the children contribute to. Each action/ sign should have a correlating visual/ prop, e.g. ‘Once upon a time’ could be a picture of a book.” </a:t>
            </a:r>
          </a:p>
          <a:p>
            <a:pPr marL="0" marR="0" lvl="0" indent="0" algn="l" defTabSz="914400" rtl="0" eaLnBrk="1" fontAlgn="auto" latinLnBrk="0" hangingPunct="1">
              <a:lnSpc>
                <a:spcPct val="100000"/>
              </a:lnSpc>
              <a:spcBef>
                <a:spcPts val="0"/>
              </a:spcBef>
              <a:spcAft>
                <a:spcPts val="0"/>
              </a:spcAft>
              <a:buClrTx/>
              <a:buSzPts val="1400"/>
              <a:buFontTx/>
              <a:buNone/>
              <a:tabLst/>
              <a:defRPr/>
            </a:pPr>
            <a:endParaRPr lang="en-GB" sz="1200" b="0" i="1" u="none" strike="noStrike" cap="none" baseline="0" dirty="0" smtClean="0">
              <a:solidFill>
                <a:schemeClr val="dk1"/>
              </a:solidFill>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Tx/>
              <a:buSzPts val="1400"/>
              <a:buFontTx/>
              <a:buNone/>
              <a:tabLst/>
              <a:defRPr/>
            </a:pPr>
            <a:r>
              <a:rPr lang="en-GB" sz="1200" b="1" i="0" u="none" strike="noStrike" cap="none" baseline="0" dirty="0" smtClean="0">
                <a:solidFill>
                  <a:schemeClr val="dk1"/>
                </a:solidFill>
                <a:latin typeface="Calibri"/>
                <a:ea typeface="Calibri"/>
                <a:cs typeface="Calibri"/>
                <a:sym typeface="Calibri"/>
              </a:rPr>
              <a:t>Practitioners to create a story-map of ‘The Little Red Hen’.</a:t>
            </a:r>
          </a:p>
          <a:p>
            <a:pPr marL="0" marR="0" lvl="0" indent="0" algn="l" defTabSz="914400" rtl="0" eaLnBrk="1" fontAlgn="auto" latinLnBrk="0" hangingPunct="1">
              <a:lnSpc>
                <a:spcPct val="100000"/>
              </a:lnSpc>
              <a:spcBef>
                <a:spcPts val="0"/>
              </a:spcBef>
              <a:spcAft>
                <a:spcPts val="0"/>
              </a:spcAft>
              <a:buClrTx/>
              <a:buSzPts val="1400"/>
              <a:buFontTx/>
              <a:buNone/>
              <a:tabLst/>
              <a:defRPr/>
            </a:pPr>
            <a:r>
              <a:rPr lang="en-GB" sz="1200" b="1" dirty="0" smtClean="0"/>
              <a:t>Using the story of ‘The Little Red Hen’, create a story-map to retell the story. Once the visual map has been created, retell the story using the key actions/ gestures.</a:t>
            </a:r>
          </a:p>
          <a:p>
            <a:pPr marL="0" marR="0" lvl="0" indent="0" algn="l" defTabSz="914400" rtl="0" eaLnBrk="1" fontAlgn="auto" latinLnBrk="0" hangingPunct="1">
              <a:lnSpc>
                <a:spcPct val="100000"/>
              </a:lnSpc>
              <a:spcBef>
                <a:spcPts val="0"/>
              </a:spcBef>
              <a:spcAft>
                <a:spcPts val="0"/>
              </a:spcAft>
              <a:buClrTx/>
              <a:buSzPts val="1400"/>
              <a:buFontTx/>
              <a:buNone/>
              <a:tabLst/>
              <a:defRPr/>
            </a:pPr>
            <a:endParaRPr lang="en-GB" sz="1200" b="1" dirty="0" smtClean="0"/>
          </a:p>
          <a:p>
            <a:pPr marL="0" marR="0" lvl="0" indent="0" algn="l" defTabSz="914400" rtl="0" eaLnBrk="1" fontAlgn="auto" latinLnBrk="0" hangingPunct="1">
              <a:lnSpc>
                <a:spcPct val="100000"/>
              </a:lnSpc>
              <a:spcBef>
                <a:spcPts val="0"/>
              </a:spcBef>
              <a:spcAft>
                <a:spcPts val="0"/>
              </a:spcAft>
              <a:buClrTx/>
              <a:buSzPts val="1400"/>
              <a:buFontTx/>
              <a:buNone/>
              <a:tabLst/>
              <a:defRPr/>
            </a:pPr>
            <a:r>
              <a:rPr lang="en-GB" sz="1200" b="1" dirty="0" smtClean="0"/>
              <a:t>Slide 22: 10 minutes</a:t>
            </a:r>
          </a:p>
          <a:p>
            <a:pPr marL="0" marR="0" lvl="0" indent="0" algn="l" defTabSz="914400" rtl="0" eaLnBrk="1" fontAlgn="auto" latinLnBrk="0" hangingPunct="1">
              <a:lnSpc>
                <a:spcPct val="100000"/>
              </a:lnSpc>
              <a:spcBef>
                <a:spcPts val="0"/>
              </a:spcBef>
              <a:spcAft>
                <a:spcPts val="0"/>
              </a:spcAft>
              <a:buClrTx/>
              <a:buSzPts val="1400"/>
              <a:buFontTx/>
              <a:buNone/>
              <a:tabLst/>
              <a:defRPr/>
            </a:pPr>
            <a:endParaRPr lang="en-GB" sz="1200" b="1" i="0" u="none" strike="noStrike" cap="none" dirty="0" smtClean="0">
              <a:solidFill>
                <a:schemeClr val="dk1"/>
              </a:solidFill>
              <a:latin typeface="Calibri"/>
              <a:ea typeface="Calibri"/>
              <a:cs typeface="Calibri"/>
              <a:sym typeface="Calibri"/>
            </a:endParaRPr>
          </a:p>
        </p:txBody>
      </p:sp>
      <p:sp>
        <p:nvSpPr>
          <p:cNvPr id="4" name="Slide Number Placeholder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en-GB" sz="1200" b="0" i="0" u="none" strike="noStrike" cap="none" smtClean="0">
                <a:solidFill>
                  <a:schemeClr val="dk1"/>
                </a:solidFill>
                <a:latin typeface="Calibri"/>
                <a:ea typeface="Calibri"/>
                <a:cs typeface="Calibri"/>
                <a:sym typeface="Calibri"/>
              </a:rPr>
              <a:t>22</a:t>
            </a:fld>
            <a:endParaRPr lang="en-GB"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69881409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Pts val="1400"/>
              <a:buFontTx/>
              <a:buNone/>
              <a:tabLst/>
              <a:defRPr/>
            </a:pPr>
            <a:r>
              <a:rPr lang="en-GB" sz="1200" b="1" i="0" u="none" strike="noStrike" cap="none" baseline="0" dirty="0" smtClean="0">
                <a:solidFill>
                  <a:schemeClr val="dk1"/>
                </a:solidFill>
                <a:latin typeface="+mn-lt"/>
                <a:ea typeface="Calibri"/>
                <a:cs typeface="Calibri"/>
                <a:sym typeface="Calibri"/>
              </a:rPr>
              <a:t>The facilitator to share:</a:t>
            </a:r>
          </a:p>
          <a:p>
            <a:pPr marL="0" marR="0" lvl="0" indent="0" algn="l" defTabSz="914400" rtl="0" eaLnBrk="1" fontAlgn="auto" latinLnBrk="0" hangingPunct="1">
              <a:lnSpc>
                <a:spcPct val="100000"/>
              </a:lnSpc>
              <a:spcBef>
                <a:spcPts val="0"/>
              </a:spcBef>
              <a:spcAft>
                <a:spcPts val="0"/>
              </a:spcAft>
              <a:buClrTx/>
              <a:buSzPts val="1400"/>
              <a:buFontTx/>
              <a:buNone/>
              <a:tabLst/>
              <a:defRPr/>
            </a:pPr>
            <a:endParaRPr lang="en-GB" sz="1200" b="1" i="0" u="none" strike="noStrike" cap="none" baseline="0" dirty="0" smtClean="0">
              <a:solidFill>
                <a:schemeClr val="dk1"/>
              </a:solidFill>
              <a:latin typeface="+mn-lt"/>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Tx/>
              <a:buSzPts val="1400"/>
              <a:buFontTx/>
              <a:buNone/>
              <a:tabLst/>
              <a:defRPr/>
            </a:pPr>
            <a:r>
              <a:rPr lang="en-GB" sz="1200" b="0" i="1" u="none" strike="noStrike" cap="none" baseline="0" dirty="0" smtClean="0">
                <a:solidFill>
                  <a:schemeClr val="dk1"/>
                </a:solidFill>
                <a:latin typeface="+mn-lt"/>
                <a:ea typeface="Calibri"/>
                <a:cs typeface="Calibri"/>
                <a:sym typeface="Calibri"/>
              </a:rPr>
              <a:t>“Once the story-map/text-map has been created, retell the text a number of times using the actions and visuals/ props. Children can develop their retell skills independently, in pairs and small groups using the story-map/ text-map and actions/signs.” </a:t>
            </a:r>
            <a:endParaRPr lang="en-GB" sz="1200" b="1" i="0" u="none" strike="noStrike" cap="none" dirty="0" smtClean="0">
              <a:solidFill>
                <a:schemeClr val="dk1"/>
              </a:solidFill>
              <a:latin typeface="Calibri"/>
              <a:ea typeface="Calibri"/>
              <a:cs typeface="Calibri"/>
              <a:sym typeface="Calibri"/>
            </a:endParaRPr>
          </a:p>
        </p:txBody>
      </p:sp>
      <p:sp>
        <p:nvSpPr>
          <p:cNvPr id="4" name="Slide Number Placeholder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en-GB" sz="1200" b="0" i="0" u="none" strike="noStrike" cap="none" smtClean="0">
                <a:solidFill>
                  <a:schemeClr val="dk1"/>
                </a:solidFill>
                <a:latin typeface="Calibri"/>
                <a:ea typeface="Calibri"/>
                <a:cs typeface="Calibri"/>
                <a:sym typeface="Calibri"/>
              </a:rPr>
              <a:t>23</a:t>
            </a:fld>
            <a:endParaRPr lang="en-GB"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69881409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Pts val="1400"/>
              <a:buFontTx/>
              <a:buNone/>
              <a:tabLst/>
              <a:defRPr/>
            </a:pPr>
            <a:r>
              <a:rPr lang="en-GB" sz="1200" b="1" i="0" u="none" strike="noStrike" cap="none" dirty="0" smtClean="0">
                <a:solidFill>
                  <a:schemeClr val="dk1"/>
                </a:solidFill>
                <a:latin typeface="Calibri"/>
                <a:ea typeface="Calibri"/>
                <a:cs typeface="Calibri"/>
                <a:sym typeface="Calibri"/>
              </a:rPr>
              <a:t>Facilitator to share:</a:t>
            </a:r>
            <a:endParaRPr lang="en-GB" sz="1200" b="1" i="0"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endParaRPr lang="en-GB" sz="1200" b="1" i="0" u="none" strike="noStrike" cap="none" dirty="0" smtClean="0">
              <a:solidFill>
                <a:schemeClr val="dk1"/>
              </a:solidFill>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Tx/>
              <a:buSzPts val="1400"/>
              <a:buFontTx/>
              <a:buNone/>
              <a:tabLst/>
              <a:defRPr/>
            </a:pPr>
            <a:r>
              <a:rPr lang="en-GB" sz="1200" b="0" i="1" u="none" strike="noStrike" cap="none" dirty="0" smtClean="0">
                <a:solidFill>
                  <a:schemeClr val="dk1"/>
                </a:solidFill>
                <a:latin typeface="Calibri"/>
                <a:ea typeface="Calibri"/>
                <a:cs typeface="Calibri"/>
                <a:sym typeface="Calibri"/>
              </a:rPr>
              <a:t>“Once children are familiar with the text through imitation, practitioners can</a:t>
            </a:r>
            <a:r>
              <a:rPr lang="en-GB" sz="1200" b="0" i="1" u="none" strike="noStrike" cap="none" baseline="0" dirty="0" smtClean="0">
                <a:solidFill>
                  <a:schemeClr val="dk1"/>
                </a:solidFill>
                <a:latin typeface="Calibri"/>
                <a:ea typeface="Calibri"/>
                <a:cs typeface="Calibri"/>
                <a:sym typeface="Calibri"/>
              </a:rPr>
              <a:t> support children’s application of the ‘who’, ‘where’, ‘when’ and ‘what happened’ narrative concepts through the use of the story-map. In this example, the children have used ‘who’, ‘where’, ‘when and ‘what happened’ cards to annotate their story-map prior to the innovating the text. Being able to understand these concepts is a thread that is woven through Listening and Talking, Reading and Writing.”</a:t>
            </a:r>
            <a:endParaRPr lang="en-GB" sz="1200" b="1" i="0" u="none" strike="noStrike" cap="none" dirty="0" smtClean="0">
              <a:solidFill>
                <a:schemeClr val="dk1"/>
              </a:solidFill>
              <a:latin typeface="Calibri"/>
              <a:ea typeface="Calibri"/>
              <a:cs typeface="Calibri"/>
              <a:sym typeface="Calibri"/>
            </a:endParaRPr>
          </a:p>
        </p:txBody>
      </p:sp>
      <p:sp>
        <p:nvSpPr>
          <p:cNvPr id="4" name="Slide Number Placeholder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en-GB" sz="1200" b="0" i="0" u="none" strike="noStrike" cap="none" smtClean="0">
                <a:solidFill>
                  <a:schemeClr val="dk1"/>
                </a:solidFill>
                <a:latin typeface="Calibri"/>
                <a:ea typeface="Calibri"/>
                <a:cs typeface="Calibri"/>
                <a:sym typeface="Calibri"/>
              </a:rPr>
              <a:t>24</a:t>
            </a:fld>
            <a:endParaRPr lang="en-GB"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69881409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b="1" dirty="0" smtClean="0"/>
              <a:t>The facilitator to share:</a:t>
            </a:r>
          </a:p>
          <a:p>
            <a:pPr marL="0" indent="0">
              <a:buFont typeface="Arial" panose="020B0604020202020204" pitchFamily="34" charset="0"/>
              <a:buNone/>
            </a:pPr>
            <a:endParaRPr lang="en-GB" b="1" i="1" baseline="0" dirty="0" smtClean="0"/>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0" i="1" dirty="0" smtClean="0"/>
              <a:t>“The Sequence and Narrative Templates can be used to analyse the text. Children can use their story-map and analysis to retell the text in written form or write a summary of the text.”</a:t>
            </a: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200" b="0" i="1" dirty="0" smtClean="0"/>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1" i="0" dirty="0" smtClean="0"/>
              <a:t>Slides 23-25: 5 minutes</a:t>
            </a:r>
          </a:p>
          <a:p>
            <a:pPr marL="0" indent="0">
              <a:buFont typeface="Arial" panose="020B0604020202020204" pitchFamily="34" charset="0"/>
              <a:buNone/>
            </a:pPr>
            <a:endParaRPr lang="en-GB" b="0" i="1" baseline="0" dirty="0" smtClean="0"/>
          </a:p>
          <a:p>
            <a:pPr marL="0" indent="0">
              <a:buFont typeface="Arial" panose="020B0604020202020204" pitchFamily="34" charset="0"/>
              <a:buNone/>
            </a:pPr>
            <a:endParaRPr lang="en-GB" b="0" i="1" baseline="0" dirty="0" smtClean="0"/>
          </a:p>
          <a:p>
            <a:pPr marL="0" indent="0">
              <a:buFont typeface="Arial" panose="020B0604020202020204" pitchFamily="34" charset="0"/>
              <a:buNone/>
            </a:pPr>
            <a:endParaRPr lang="en-GB" b="0" i="1" baseline="0" dirty="0" smtClean="0"/>
          </a:p>
        </p:txBody>
      </p:sp>
      <p:sp>
        <p:nvSpPr>
          <p:cNvPr id="4" name="Slide Number Placeholder 3"/>
          <p:cNvSpPr>
            <a:spLocks noGrp="1"/>
          </p:cNvSpPr>
          <p:nvPr>
            <p:ph type="sldNum" sz="quarter" idx="10"/>
          </p:nvPr>
        </p:nvSpPr>
        <p:spPr/>
        <p:txBody>
          <a:bodyPr/>
          <a:lstStyle/>
          <a:p>
            <a:fld id="{F3FA3FA8-9BC7-475E-BA7E-2C14599A0BB9}" type="slidenum">
              <a:rPr lang="en-GB" smtClean="0"/>
              <a:pPr/>
              <a:t>25</a:t>
            </a:fld>
            <a:endParaRPr lang="en-GB"/>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b="1" dirty="0" smtClean="0"/>
              <a:t>The facilitator to share:</a:t>
            </a:r>
          </a:p>
          <a:p>
            <a:endParaRPr lang="en-GB" b="1" dirty="0" smtClean="0"/>
          </a:p>
          <a:p>
            <a:r>
              <a:rPr lang="en-GB" b="0" i="1" baseline="0" dirty="0" smtClean="0"/>
              <a:t>Following today’s session you are going to plan for children’s sequence and narrative development to support retell and summarising. In the second session we will further develop this through the creation of text:</a:t>
            </a:r>
          </a:p>
          <a:p>
            <a:pPr marL="171450" indent="-171450">
              <a:buFont typeface="Arial" panose="020B0604020202020204" pitchFamily="34" charset="0"/>
              <a:buChar char="•"/>
            </a:pPr>
            <a:r>
              <a:rPr lang="en-GB" b="0" i="1" baseline="0" dirty="0" smtClean="0"/>
              <a:t>How will you use today’s learning on sequence and narrative to inform your short and medium term planning?</a:t>
            </a:r>
          </a:p>
          <a:p>
            <a:pPr marL="171450" indent="-171450">
              <a:buFont typeface="Arial" panose="020B0604020202020204" pitchFamily="34" charset="0"/>
              <a:buChar char="•"/>
            </a:pPr>
            <a:r>
              <a:rPr lang="en-GB" b="0" i="1" baseline="0" dirty="0" smtClean="0"/>
              <a:t>How could you observe the impact of sequence and narrative on children’s comprehension and creation of texts?</a:t>
            </a:r>
          </a:p>
          <a:p>
            <a:endParaRPr lang="en-GB" dirty="0" smtClean="0"/>
          </a:p>
          <a:p>
            <a:r>
              <a:rPr lang="en-GB" b="1" dirty="0" smtClean="0"/>
              <a:t>Slide</a:t>
            </a:r>
            <a:r>
              <a:rPr lang="en-GB" b="1" baseline="0" dirty="0" smtClean="0"/>
              <a:t> 26: 5 minutes</a:t>
            </a:r>
            <a:endParaRPr lang="en-GB" b="1" dirty="0" smtClean="0"/>
          </a:p>
          <a:p>
            <a:pPr marL="0" indent="0">
              <a:buFont typeface="Arial" panose="020B0604020202020204" pitchFamily="34" charset="0"/>
              <a:buNone/>
            </a:pPr>
            <a:endParaRPr lang="en-GB" b="1" i="1" baseline="0" dirty="0" smtClean="0"/>
          </a:p>
          <a:p>
            <a:pPr marL="171450" indent="-171450">
              <a:buFont typeface="Arial" panose="020B0604020202020204" pitchFamily="34" charset="0"/>
              <a:buChar char="•"/>
            </a:pPr>
            <a:endParaRPr lang="en-GB" b="0" i="1" baseline="0" dirty="0" smtClean="0"/>
          </a:p>
          <a:p>
            <a:pPr marL="171450" indent="-171450">
              <a:buFont typeface="Arial" panose="020B0604020202020204" pitchFamily="34" charset="0"/>
              <a:buChar char="•"/>
            </a:pPr>
            <a:endParaRPr lang="en-GB" b="0" i="1" baseline="0" dirty="0" smtClean="0"/>
          </a:p>
          <a:p>
            <a:pPr marL="0" indent="0">
              <a:buFont typeface="Arial" panose="020B0604020202020204" pitchFamily="34" charset="0"/>
              <a:buNone/>
            </a:pPr>
            <a:endParaRPr lang="en-GB" b="0" i="1" baseline="0" dirty="0" smtClean="0"/>
          </a:p>
        </p:txBody>
      </p:sp>
      <p:sp>
        <p:nvSpPr>
          <p:cNvPr id="4" name="Slide Number Placeholder 3"/>
          <p:cNvSpPr>
            <a:spLocks noGrp="1"/>
          </p:cNvSpPr>
          <p:nvPr>
            <p:ph type="sldNum" sz="quarter" idx="10"/>
          </p:nvPr>
        </p:nvSpPr>
        <p:spPr/>
        <p:txBody>
          <a:bodyPr/>
          <a:lstStyle/>
          <a:p>
            <a:fld id="{F3FA3FA8-9BC7-475E-BA7E-2C14599A0BB9}" type="slidenum">
              <a:rPr lang="en-GB" smtClean="0"/>
              <a:pPr/>
              <a:t>26</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rtl="0">
              <a:spcBef>
                <a:spcPts val="0"/>
              </a:spcBef>
              <a:spcAft>
                <a:spcPts val="0"/>
              </a:spcAft>
              <a:buNone/>
            </a:pPr>
            <a:r>
              <a:rPr lang="en-GB" sz="1200" b="1" i="0" u="none" strike="noStrike" cap="none" dirty="0" smtClean="0">
                <a:solidFill>
                  <a:schemeClr val="dk1"/>
                </a:solidFill>
                <a:latin typeface="Calibri"/>
                <a:ea typeface="Calibri"/>
                <a:cs typeface="Calibri"/>
                <a:sym typeface="Calibri"/>
              </a:rPr>
              <a:t>The</a:t>
            </a:r>
            <a:r>
              <a:rPr lang="en-GB" sz="1200" b="1" i="0" u="none" strike="noStrike" cap="none" baseline="0" dirty="0" smtClean="0">
                <a:solidFill>
                  <a:schemeClr val="dk1"/>
                </a:solidFill>
                <a:latin typeface="Calibri"/>
                <a:ea typeface="Calibri"/>
                <a:cs typeface="Calibri"/>
                <a:sym typeface="Calibri"/>
              </a:rPr>
              <a:t> f</a:t>
            </a:r>
            <a:r>
              <a:rPr lang="en-GB" sz="1200" b="1" i="0" u="none" strike="noStrike" cap="none" dirty="0" smtClean="0">
                <a:solidFill>
                  <a:schemeClr val="dk1"/>
                </a:solidFill>
                <a:latin typeface="Calibri"/>
                <a:ea typeface="Calibri"/>
                <a:cs typeface="Calibri"/>
                <a:sym typeface="Calibri"/>
              </a:rPr>
              <a:t>acilitator to share:</a:t>
            </a:r>
            <a:endParaRPr lang="en-GB" sz="1200" b="1" i="0"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endParaRPr lang="en-GB" sz="1200" b="1" i="0"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0" i="1" u="none" strike="noStrike" cap="none" baseline="0" dirty="0" smtClean="0">
                <a:solidFill>
                  <a:schemeClr val="dk1"/>
                </a:solidFill>
                <a:latin typeface="Calibri"/>
                <a:ea typeface="Calibri"/>
                <a:cs typeface="Calibri"/>
                <a:sym typeface="Calibri"/>
              </a:rPr>
              <a:t>“</a:t>
            </a:r>
            <a:r>
              <a:rPr lang="en-GB" sz="1200" b="0" i="1" u="none" strike="noStrike" cap="none" baseline="0" dirty="0" smtClean="0">
                <a:solidFill>
                  <a:schemeClr val="dk1"/>
                </a:solidFill>
                <a:latin typeface="Calibri"/>
                <a:sym typeface="Calibri"/>
              </a:rPr>
              <a:t>In the first part of this session we are going to explore the narrative and sequence concepts that underpin children’s oral language and reading comprehension, and their creation of texts.</a:t>
            </a:r>
          </a:p>
          <a:p>
            <a:pPr marL="171450" marR="0" lvl="0" indent="-171450" algn="l" rtl="0">
              <a:spcBef>
                <a:spcPts val="0"/>
              </a:spcBef>
              <a:spcAft>
                <a:spcPts val="0"/>
              </a:spcAft>
              <a:buFont typeface="Arial" panose="020B0604020202020204" pitchFamily="34" charset="0"/>
              <a:buChar char="•"/>
            </a:pPr>
            <a:r>
              <a:rPr lang="en-GB" sz="1200" b="0" i="1" u="none" strike="noStrike" cap="none" baseline="0" dirty="0" smtClean="0">
                <a:solidFill>
                  <a:schemeClr val="dk1"/>
                </a:solidFill>
                <a:latin typeface="Calibri"/>
                <a:sym typeface="Calibri"/>
              </a:rPr>
              <a:t>The narrative concepts: understanding and using the ‘who’, ‘where’, ‘when’ and ‘what happened’ in a text.</a:t>
            </a:r>
          </a:p>
          <a:p>
            <a:pPr marL="171450" marR="0" lvl="0" indent="-171450" algn="l" rtl="0">
              <a:spcBef>
                <a:spcPts val="0"/>
              </a:spcBef>
              <a:spcAft>
                <a:spcPts val="0"/>
              </a:spcAft>
              <a:buFont typeface="Arial" panose="020B0604020202020204" pitchFamily="34" charset="0"/>
              <a:buChar char="•"/>
            </a:pPr>
            <a:r>
              <a:rPr lang="en-GB" sz="1200" b="0" i="1" u="none" strike="noStrike" cap="none" baseline="0" dirty="0" smtClean="0">
                <a:solidFill>
                  <a:schemeClr val="dk1"/>
                </a:solidFill>
                <a:latin typeface="Calibri"/>
                <a:sym typeface="Calibri"/>
              </a:rPr>
              <a:t>The sequence concepts: understanding and using the concepts ‘first’, ‘next’, ‘then’, ‘after that’, ‘last/finally’ to sequence a text.”</a:t>
            </a:r>
            <a:endParaRPr lang="en-GB" dirty="0"/>
          </a:p>
        </p:txBody>
      </p:sp>
      <p:sp>
        <p:nvSpPr>
          <p:cNvPr id="4" name="Slide Number Placeholder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en-GB" sz="1200" b="0" i="0" u="none" strike="noStrike" cap="none" smtClean="0">
                <a:solidFill>
                  <a:schemeClr val="dk1"/>
                </a:solidFill>
                <a:latin typeface="Calibri"/>
                <a:ea typeface="Calibri"/>
                <a:cs typeface="Calibri"/>
                <a:sym typeface="Calibri"/>
              </a:rPr>
              <a:t>3</a:t>
            </a:fld>
            <a:endParaRPr lang="en-GB"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334639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1"/>
        <p:cNvGrpSpPr/>
        <p:nvPr/>
      </p:nvGrpSpPr>
      <p:grpSpPr>
        <a:xfrm>
          <a:off x="0" y="0"/>
          <a:ext cx="0" cy="0"/>
          <a:chOff x="0" y="0"/>
          <a:chExt cx="0" cy="0"/>
        </a:xfrm>
      </p:grpSpPr>
      <p:sp>
        <p:nvSpPr>
          <p:cNvPr id="612" name="Shape 612"/>
          <p:cNvSpPr>
            <a:spLocks noGrp="1" noRot="1" noChangeAspect="1"/>
          </p:cNvSpPr>
          <p:nvPr>
            <p:ph type="sldImg" idx="2"/>
          </p:nvPr>
        </p:nvSpPr>
        <p:spPr>
          <a:xfrm>
            <a:off x="917575" y="746125"/>
            <a:ext cx="4972050" cy="3729038"/>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613" name="Shape 613"/>
          <p:cNvSpPr txBox="1">
            <a:spLocks noGrp="1"/>
          </p:cNvSpPr>
          <p:nvPr>
            <p:ph type="body" idx="1"/>
          </p:nvPr>
        </p:nvSpPr>
        <p:spPr>
          <a:xfrm>
            <a:off x="680562" y="4723449"/>
            <a:ext cx="5444490" cy="4474845"/>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Tx/>
              <a:buSzPts val="1400"/>
              <a:buFontTx/>
              <a:buNone/>
              <a:tabLst/>
              <a:defRPr/>
            </a:pPr>
            <a:r>
              <a:rPr lang="en-GB" sz="1200" b="1" i="0" u="none" strike="noStrike" cap="none" dirty="0" smtClean="0">
                <a:solidFill>
                  <a:schemeClr val="dk1"/>
                </a:solidFill>
                <a:latin typeface="Calibri"/>
                <a:ea typeface="Calibri"/>
                <a:cs typeface="Calibri"/>
                <a:sym typeface="Calibri"/>
              </a:rPr>
              <a:t>Each person to be given</a:t>
            </a:r>
            <a:r>
              <a:rPr lang="en-GB" sz="1200" b="1" i="0" u="none" strike="noStrike" cap="none" baseline="0" dirty="0" smtClean="0">
                <a:solidFill>
                  <a:schemeClr val="dk1"/>
                </a:solidFill>
                <a:latin typeface="Calibri"/>
                <a:ea typeface="Calibri"/>
                <a:cs typeface="Calibri"/>
                <a:sym typeface="Calibri"/>
              </a:rPr>
              <a:t> a copy of the Sequence and Narrative Guidance</a:t>
            </a:r>
            <a:endParaRPr lang="en-GB" sz="1200" b="1" i="0" u="none" strike="noStrike" cap="none" dirty="0" smtClean="0">
              <a:solidFill>
                <a:schemeClr val="dk1"/>
              </a:solidFill>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Tx/>
              <a:buSzPts val="1400"/>
              <a:buFontTx/>
              <a:buNone/>
              <a:tabLst/>
              <a:defRPr/>
            </a:pPr>
            <a:endParaRPr lang="en-GB" sz="1200" b="1" i="0" u="none" strike="noStrike" cap="none" dirty="0" smtClean="0">
              <a:solidFill>
                <a:schemeClr val="dk1"/>
              </a:solidFill>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Tx/>
              <a:buSzPts val="1400"/>
              <a:buFontTx/>
              <a:buNone/>
              <a:tabLst/>
              <a:defRPr/>
            </a:pPr>
            <a:r>
              <a:rPr lang="en-GB" sz="1200" b="1" i="0" u="none" strike="noStrike" cap="none" dirty="0" smtClean="0">
                <a:solidFill>
                  <a:schemeClr val="dk1"/>
                </a:solidFill>
                <a:latin typeface="Calibri"/>
                <a:ea typeface="Calibri"/>
                <a:cs typeface="Calibri"/>
                <a:sym typeface="Calibri"/>
              </a:rPr>
              <a:t>The</a:t>
            </a:r>
            <a:r>
              <a:rPr lang="en-GB" sz="1200" b="1" i="0" u="none" strike="noStrike" cap="none" baseline="0" dirty="0" smtClean="0">
                <a:solidFill>
                  <a:schemeClr val="dk1"/>
                </a:solidFill>
                <a:latin typeface="Calibri"/>
                <a:ea typeface="Calibri"/>
                <a:cs typeface="Calibri"/>
                <a:sym typeface="Calibri"/>
              </a:rPr>
              <a:t> f</a:t>
            </a:r>
            <a:r>
              <a:rPr lang="en-GB" sz="1200" b="1" i="0" u="none" strike="noStrike" cap="none" dirty="0" smtClean="0">
                <a:solidFill>
                  <a:schemeClr val="dk1"/>
                </a:solidFill>
                <a:latin typeface="Calibri"/>
                <a:ea typeface="Calibri"/>
                <a:cs typeface="Calibri"/>
                <a:sym typeface="Calibri"/>
              </a:rPr>
              <a:t>acilitator to share:</a:t>
            </a:r>
            <a:endParaRPr lang="en-GB" sz="1200" b="1" i="0"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endParaRPr lang="en-GB" sz="1200" b="1" i="0" u="none" strike="noStrike" cap="none"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0" i="1" u="none" strike="noStrike" cap="none" dirty="0" smtClean="0">
                <a:solidFill>
                  <a:schemeClr val="dk1"/>
                </a:solidFill>
                <a:latin typeface="Calibri"/>
                <a:ea typeface="Calibri"/>
                <a:cs typeface="Calibri"/>
                <a:sym typeface="Calibri"/>
              </a:rPr>
              <a:t>“Initially</a:t>
            </a:r>
            <a:r>
              <a:rPr lang="en-GB" sz="1200" b="0" i="1" u="none" strike="noStrike" cap="none" baseline="0" dirty="0" smtClean="0">
                <a:solidFill>
                  <a:schemeClr val="dk1"/>
                </a:solidFill>
                <a:latin typeface="Calibri"/>
                <a:ea typeface="Calibri"/>
                <a:cs typeface="Calibri"/>
                <a:sym typeface="Calibri"/>
              </a:rPr>
              <a:t> when developing children’s understanding of narrative concepts, adults, when sharing stories with children, can comment on the narrative concepts of ‘who’, ‘where’, ‘when’ and ‘what happened’ within a text.</a:t>
            </a:r>
          </a:p>
          <a:p>
            <a:pPr marL="0" marR="0" lvl="0" indent="0" algn="l" rtl="0">
              <a:spcBef>
                <a:spcPts val="0"/>
              </a:spcBef>
              <a:spcAft>
                <a:spcPts val="0"/>
              </a:spcAft>
              <a:buNone/>
            </a:pPr>
            <a:endParaRPr lang="en-GB" sz="1200" b="0" i="1"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0" i="1" u="none" strike="noStrike" cap="none" baseline="0" dirty="0" smtClean="0">
                <a:solidFill>
                  <a:schemeClr val="dk1"/>
                </a:solidFill>
                <a:latin typeface="Calibri"/>
                <a:ea typeface="Calibri"/>
                <a:cs typeface="Calibri"/>
                <a:sym typeface="Calibri"/>
              </a:rPr>
              <a:t>e.g. </a:t>
            </a:r>
          </a:p>
          <a:p>
            <a:pPr marL="171450" marR="0" lvl="0" indent="-171450" algn="l" rtl="0">
              <a:spcBef>
                <a:spcPts val="0"/>
              </a:spcBef>
              <a:spcAft>
                <a:spcPts val="0"/>
              </a:spcAft>
              <a:buFont typeface="Wingdings" panose="05000000000000000000" pitchFamily="2" charset="2"/>
              <a:buChar char="§"/>
            </a:pPr>
            <a:r>
              <a:rPr lang="en-GB" sz="1200" b="0" i="1" u="none" strike="noStrike" cap="none" baseline="0" dirty="0" smtClean="0">
                <a:solidFill>
                  <a:schemeClr val="dk1"/>
                </a:solidFill>
                <a:latin typeface="Calibri"/>
                <a:ea typeface="Calibri"/>
                <a:cs typeface="Calibri"/>
                <a:sym typeface="Calibri"/>
              </a:rPr>
              <a:t>‘Look </a:t>
            </a:r>
            <a:r>
              <a:rPr lang="en-GB" sz="1200" b="0" i="1" u="sng" strike="noStrike" cap="none" baseline="0" dirty="0" smtClean="0">
                <a:solidFill>
                  <a:schemeClr val="dk1"/>
                </a:solidFill>
                <a:latin typeface="Calibri"/>
                <a:ea typeface="Calibri"/>
                <a:cs typeface="Calibri"/>
                <a:sym typeface="Calibri"/>
              </a:rPr>
              <a:t>who</a:t>
            </a:r>
            <a:r>
              <a:rPr lang="en-GB" sz="1200" b="0" i="1" u="none" strike="noStrike" cap="none" baseline="0" dirty="0" smtClean="0">
                <a:solidFill>
                  <a:schemeClr val="dk1"/>
                </a:solidFill>
                <a:latin typeface="Calibri"/>
                <a:ea typeface="Calibri"/>
                <a:cs typeface="Calibri"/>
                <a:sym typeface="Calibri"/>
              </a:rPr>
              <a:t> this is. It is the Big Bad Wolf!’</a:t>
            </a:r>
          </a:p>
          <a:p>
            <a:pPr marL="171450" marR="0" lvl="0" indent="-171450" algn="l" rtl="0">
              <a:spcBef>
                <a:spcPts val="0"/>
              </a:spcBef>
              <a:spcAft>
                <a:spcPts val="0"/>
              </a:spcAft>
              <a:buFont typeface="Wingdings" panose="05000000000000000000" pitchFamily="2" charset="2"/>
              <a:buChar char="§"/>
            </a:pPr>
            <a:r>
              <a:rPr lang="en-GB" sz="1200" b="0" i="1" u="none" strike="noStrike" cap="none" dirty="0" smtClean="0">
                <a:solidFill>
                  <a:schemeClr val="dk1"/>
                </a:solidFill>
                <a:latin typeface="Calibri"/>
                <a:ea typeface="Calibri"/>
                <a:cs typeface="Calibri"/>
                <a:sym typeface="Calibri"/>
              </a:rPr>
              <a:t>‘Look </a:t>
            </a:r>
            <a:r>
              <a:rPr lang="en-GB" sz="1200" b="0" i="1" u="sng" strike="noStrike" cap="none" dirty="0" smtClean="0">
                <a:solidFill>
                  <a:schemeClr val="dk1"/>
                </a:solidFill>
                <a:latin typeface="Calibri"/>
                <a:ea typeface="Calibri"/>
                <a:cs typeface="Calibri"/>
                <a:sym typeface="Calibri"/>
              </a:rPr>
              <a:t>where</a:t>
            </a:r>
            <a:r>
              <a:rPr lang="en-GB" sz="1200" b="0" i="1" u="none" strike="noStrike" cap="none" dirty="0" smtClean="0">
                <a:solidFill>
                  <a:schemeClr val="dk1"/>
                </a:solidFill>
                <a:latin typeface="Calibri"/>
                <a:ea typeface="Calibri"/>
                <a:cs typeface="Calibri"/>
                <a:sym typeface="Calibri"/>
              </a:rPr>
              <a:t> Little</a:t>
            </a:r>
            <a:r>
              <a:rPr lang="en-GB" sz="1200" b="0" i="1" u="none" strike="noStrike" cap="none" baseline="0" dirty="0" smtClean="0">
                <a:solidFill>
                  <a:schemeClr val="dk1"/>
                </a:solidFill>
                <a:latin typeface="Calibri"/>
                <a:ea typeface="Calibri"/>
                <a:cs typeface="Calibri"/>
                <a:sym typeface="Calibri"/>
              </a:rPr>
              <a:t> Red Riding Hood is. She is in the woods.’</a:t>
            </a:r>
          </a:p>
          <a:p>
            <a:pPr marL="171450" marR="0" lvl="0" indent="-171450" algn="l" rtl="0">
              <a:spcBef>
                <a:spcPts val="0"/>
              </a:spcBef>
              <a:spcAft>
                <a:spcPts val="0"/>
              </a:spcAft>
              <a:buFont typeface="Wingdings" panose="05000000000000000000" pitchFamily="2" charset="2"/>
              <a:buChar char="§"/>
            </a:pPr>
            <a:endParaRPr lang="en-GB" sz="1200" b="0" i="1"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Font typeface="Wingdings" panose="05000000000000000000" pitchFamily="2" charset="2"/>
              <a:buNone/>
            </a:pPr>
            <a:r>
              <a:rPr lang="en-GB" sz="1200" b="0" i="1" u="none" strike="noStrike" cap="none" baseline="0" dirty="0" smtClean="0">
                <a:solidFill>
                  <a:schemeClr val="dk1"/>
                </a:solidFill>
                <a:latin typeface="Calibri"/>
                <a:ea typeface="Calibri"/>
                <a:cs typeface="Calibri"/>
                <a:sym typeface="Calibri"/>
              </a:rPr>
              <a:t>Children’s understanding of narrative concepts in context supports their understanding of a text, leading to the creation of their own texts.”</a:t>
            </a:r>
            <a:endParaRPr sz="1200" b="0" i="1" u="none" strike="noStrike" cap="none" dirty="0">
              <a:solidFill>
                <a:schemeClr val="dk1"/>
              </a:solidFill>
              <a:latin typeface="Calibri"/>
              <a:ea typeface="Calibri"/>
              <a:cs typeface="Calibri"/>
              <a:sym typeface="Calibri"/>
            </a:endParaRPr>
          </a:p>
        </p:txBody>
      </p:sp>
      <p:sp>
        <p:nvSpPr>
          <p:cNvPr id="614" name="Shape 614"/>
          <p:cNvSpPr txBox="1">
            <a:spLocks noGrp="1"/>
          </p:cNvSpPr>
          <p:nvPr>
            <p:ph type="sldNum" idx="12"/>
          </p:nvPr>
        </p:nvSpPr>
        <p:spPr>
          <a:xfrm>
            <a:off x="3854939" y="9445169"/>
            <a:ext cx="2949099" cy="497205"/>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a:solidFill>
                  <a:schemeClr val="dk1"/>
                </a:solidFill>
                <a:latin typeface="Calibri"/>
                <a:ea typeface="Calibri"/>
                <a:cs typeface="Calibri"/>
                <a:sym typeface="Calibri"/>
              </a:rPr>
              <a:t>4</a:t>
            </a:fld>
            <a:endParaRPr sz="1200">
              <a:solidFill>
                <a:schemeClr val="dk1"/>
              </a:solidFill>
              <a:latin typeface="Calibri"/>
              <a:ea typeface="Calibri"/>
              <a:cs typeface="Calibri"/>
              <a:sym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1"/>
        <p:cNvGrpSpPr/>
        <p:nvPr/>
      </p:nvGrpSpPr>
      <p:grpSpPr>
        <a:xfrm>
          <a:off x="0" y="0"/>
          <a:ext cx="0" cy="0"/>
          <a:chOff x="0" y="0"/>
          <a:chExt cx="0" cy="0"/>
        </a:xfrm>
      </p:grpSpPr>
      <p:sp>
        <p:nvSpPr>
          <p:cNvPr id="612" name="Shape 612"/>
          <p:cNvSpPr>
            <a:spLocks noGrp="1" noRot="1" noChangeAspect="1"/>
          </p:cNvSpPr>
          <p:nvPr>
            <p:ph type="sldImg" idx="2"/>
          </p:nvPr>
        </p:nvSpPr>
        <p:spPr>
          <a:xfrm>
            <a:off x="917575" y="746125"/>
            <a:ext cx="4972050" cy="3729038"/>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613" name="Shape 613"/>
          <p:cNvSpPr txBox="1">
            <a:spLocks noGrp="1"/>
          </p:cNvSpPr>
          <p:nvPr>
            <p:ph type="body" idx="1"/>
          </p:nvPr>
        </p:nvSpPr>
        <p:spPr>
          <a:xfrm>
            <a:off x="680562" y="4723449"/>
            <a:ext cx="5444490" cy="4474845"/>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Tx/>
              <a:buSzPts val="1400"/>
              <a:buFontTx/>
              <a:buNone/>
              <a:tabLst/>
              <a:defRPr/>
            </a:pPr>
            <a:r>
              <a:rPr lang="en-GB" sz="1200" b="1" i="0" u="none" strike="noStrike" cap="none" dirty="0" smtClean="0">
                <a:solidFill>
                  <a:schemeClr val="dk1"/>
                </a:solidFill>
                <a:latin typeface="Calibri"/>
                <a:ea typeface="Calibri"/>
                <a:cs typeface="Calibri"/>
                <a:sym typeface="Calibri"/>
              </a:rPr>
              <a:t>The</a:t>
            </a:r>
            <a:r>
              <a:rPr lang="en-GB" sz="1200" b="1" i="0" u="none" strike="noStrike" cap="none" baseline="0" dirty="0" smtClean="0">
                <a:solidFill>
                  <a:schemeClr val="dk1"/>
                </a:solidFill>
                <a:latin typeface="Calibri"/>
                <a:ea typeface="Calibri"/>
                <a:cs typeface="Calibri"/>
                <a:sym typeface="Calibri"/>
              </a:rPr>
              <a:t> f</a:t>
            </a:r>
            <a:r>
              <a:rPr lang="en-GB" sz="1200" b="1" i="0" u="none" strike="noStrike" cap="none" dirty="0" smtClean="0">
                <a:solidFill>
                  <a:schemeClr val="dk1"/>
                </a:solidFill>
                <a:latin typeface="Calibri"/>
                <a:ea typeface="Calibri"/>
                <a:cs typeface="Calibri"/>
                <a:sym typeface="Calibri"/>
              </a:rPr>
              <a:t>acilitator to share:</a:t>
            </a:r>
            <a:endParaRPr lang="en-GB" sz="1200" b="1" i="0"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endParaRPr lang="en-GB" sz="1200" b="1" i="0" u="none" strike="noStrike" cap="none"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0" i="1" u="none" strike="noStrike" cap="none" dirty="0" smtClean="0">
                <a:solidFill>
                  <a:schemeClr val="dk1"/>
                </a:solidFill>
                <a:latin typeface="Calibri"/>
                <a:ea typeface="Calibri"/>
                <a:cs typeface="Calibri"/>
                <a:sym typeface="Calibri"/>
              </a:rPr>
              <a:t>“</a:t>
            </a:r>
            <a:r>
              <a:rPr lang="en-GB" sz="1200" b="0" i="1" baseline="0" dirty="0" smtClean="0">
                <a:latin typeface="+mn-lt"/>
                <a:cs typeface="Arial" panose="020B0604020202020204" pitchFamily="34" charset="0"/>
              </a:rPr>
              <a:t>The Words Up Primary Key Messages detail the key things that we can do as practitioners to support children’s language development.</a:t>
            </a:r>
          </a:p>
          <a:p>
            <a:pPr marL="0" marR="0" lvl="0" indent="0" algn="l" rtl="0">
              <a:spcBef>
                <a:spcPts val="0"/>
              </a:spcBef>
              <a:spcAft>
                <a:spcPts val="0"/>
              </a:spcAft>
              <a:buNone/>
            </a:pPr>
            <a:endParaRPr lang="en-GB" sz="1200" b="0" i="1" u="none" strike="noStrike" cap="none" baseline="0" dirty="0" smtClean="0">
              <a:solidFill>
                <a:schemeClr val="dk1"/>
              </a:solidFill>
              <a:latin typeface="+mn-lt"/>
              <a:ea typeface="Calibri"/>
              <a:cs typeface="Arial" panose="020B0604020202020204" pitchFamily="34" charset="0"/>
              <a:sym typeface="Calibri"/>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200" b="0" i="1" u="sng" baseline="0" dirty="0" smtClean="0">
                <a:latin typeface="+mn-lt"/>
                <a:cs typeface="Arial" panose="020B0604020202020204" pitchFamily="34" charset="0"/>
              </a:rPr>
              <a:t>Use gestures meaningfully</a:t>
            </a:r>
          </a:p>
          <a:p>
            <a:pPr marL="0" marR="0" indent="0" algn="l" defTabSz="914400" rtl="0" eaLnBrk="1" fontAlgn="auto" latinLnBrk="0" hangingPunct="1">
              <a:lnSpc>
                <a:spcPct val="100000"/>
              </a:lnSpc>
              <a:spcBef>
                <a:spcPts val="0"/>
              </a:spcBef>
              <a:spcAft>
                <a:spcPts val="0"/>
              </a:spcAft>
              <a:buClrTx/>
              <a:buSzTx/>
              <a:buFontTx/>
              <a:buNone/>
              <a:tabLst/>
              <a:defRPr/>
            </a:pPr>
            <a:r>
              <a:rPr lang="en-GB" sz="1200" b="0" i="1" u="none" baseline="0" dirty="0" smtClean="0">
                <a:latin typeface="+mn-lt"/>
                <a:cs typeface="Arial" panose="020B0604020202020204" pitchFamily="34" charset="0"/>
              </a:rPr>
              <a:t>When developing and using the narrative concepts of ‘who’, ‘where’, ‘when’ and ‘what’, gestures can be used for the language concepts.</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b="0" i="1" u="none" baseline="0" dirty="0" smtClean="0">
              <a:latin typeface="+mn-lt"/>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200" b="0" i="1" u="none" baseline="0" dirty="0" smtClean="0">
                <a:latin typeface="+mn-lt"/>
                <a:cs typeface="Arial" panose="020B0604020202020204" pitchFamily="34" charset="0"/>
              </a:rPr>
              <a:t>Who – use an action/sign for ‘who’, e.g. index finger turning in the air</a:t>
            </a:r>
          </a:p>
          <a:p>
            <a:pPr marL="0" marR="0" indent="0" algn="l" defTabSz="914400" rtl="0" eaLnBrk="1" fontAlgn="auto" latinLnBrk="0" hangingPunct="1">
              <a:lnSpc>
                <a:spcPct val="100000"/>
              </a:lnSpc>
              <a:spcBef>
                <a:spcPts val="0"/>
              </a:spcBef>
              <a:spcAft>
                <a:spcPts val="0"/>
              </a:spcAft>
              <a:buClrTx/>
              <a:buSzTx/>
              <a:buFontTx/>
              <a:buNone/>
              <a:tabLst/>
              <a:defRPr/>
            </a:pPr>
            <a:r>
              <a:rPr lang="en-GB" sz="1200" b="0" i="1" u="none" baseline="0" dirty="0" smtClean="0">
                <a:latin typeface="+mn-lt"/>
                <a:cs typeface="Arial" panose="020B0604020202020204" pitchFamily="34" charset="0"/>
              </a:rPr>
              <a:t>Where – use an action/sign for ‘where’, e.g. both palms held out in front of you, moving in a cyclical outwards motion</a:t>
            </a:r>
          </a:p>
          <a:p>
            <a:pPr marL="0" marR="0" indent="0" algn="l" defTabSz="914400" rtl="0" eaLnBrk="1" fontAlgn="auto" latinLnBrk="0" hangingPunct="1">
              <a:lnSpc>
                <a:spcPct val="100000"/>
              </a:lnSpc>
              <a:spcBef>
                <a:spcPts val="0"/>
              </a:spcBef>
              <a:spcAft>
                <a:spcPts val="0"/>
              </a:spcAft>
              <a:buClrTx/>
              <a:buSzTx/>
              <a:buFontTx/>
              <a:buNone/>
              <a:tabLst/>
              <a:defRPr/>
            </a:pPr>
            <a:r>
              <a:rPr lang="en-GB" sz="1200" b="0" i="1" u="none" baseline="0" dirty="0" smtClean="0">
                <a:latin typeface="+mn-lt"/>
                <a:cs typeface="Arial" panose="020B0604020202020204" pitchFamily="34" charset="0"/>
              </a:rPr>
              <a:t>When – use an action/sign for ‘when’, e.g. raise your hand to your cheek, tapping your fingers on your cheek</a:t>
            </a:r>
          </a:p>
          <a:p>
            <a:pPr marL="0" marR="0" indent="0" algn="l" defTabSz="914400" rtl="0" eaLnBrk="1" fontAlgn="auto" latinLnBrk="0" hangingPunct="1">
              <a:lnSpc>
                <a:spcPct val="100000"/>
              </a:lnSpc>
              <a:spcBef>
                <a:spcPts val="0"/>
              </a:spcBef>
              <a:spcAft>
                <a:spcPts val="0"/>
              </a:spcAft>
              <a:buClrTx/>
              <a:buSzTx/>
              <a:buFontTx/>
              <a:buNone/>
              <a:tabLst/>
              <a:defRPr/>
            </a:pPr>
            <a:r>
              <a:rPr lang="en-GB" sz="1200" b="0" i="1" u="none" baseline="0" dirty="0" smtClean="0">
                <a:latin typeface="+mn-lt"/>
                <a:cs typeface="Arial" panose="020B0604020202020204" pitchFamily="34" charset="0"/>
              </a:rPr>
              <a:t>What happened – use an action/sign for ‘what’, e.g. index finger in the air moving from left to right.”</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b="0" i="1" u="none" baseline="0" dirty="0" smtClean="0">
              <a:latin typeface="+mn-lt"/>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200" b="1" i="0" u="none" baseline="0" dirty="0" smtClean="0">
                <a:latin typeface="+mn-lt"/>
                <a:cs typeface="Arial" panose="020B0604020202020204" pitchFamily="34" charset="0"/>
              </a:rPr>
              <a:t>Facilitator to demonstrate and practitioners to practise each of the gestures for ‘who’, ‘where’, ‘when’ and ‘what’.</a:t>
            </a:r>
          </a:p>
          <a:p>
            <a:pPr marL="0" marR="0" lvl="0" indent="0" algn="l" rtl="0">
              <a:spcBef>
                <a:spcPts val="0"/>
              </a:spcBef>
              <a:spcAft>
                <a:spcPts val="0"/>
              </a:spcAft>
              <a:buNone/>
            </a:pPr>
            <a:endParaRPr sz="1200" b="0" i="1" u="none" strike="noStrike" cap="none" dirty="0">
              <a:solidFill>
                <a:schemeClr val="dk1"/>
              </a:solidFill>
              <a:latin typeface="Calibri"/>
              <a:ea typeface="Calibri"/>
              <a:cs typeface="Calibri"/>
              <a:sym typeface="Calibri"/>
            </a:endParaRPr>
          </a:p>
        </p:txBody>
      </p:sp>
      <p:sp>
        <p:nvSpPr>
          <p:cNvPr id="614" name="Shape 614"/>
          <p:cNvSpPr txBox="1">
            <a:spLocks noGrp="1"/>
          </p:cNvSpPr>
          <p:nvPr>
            <p:ph type="sldNum" idx="12"/>
          </p:nvPr>
        </p:nvSpPr>
        <p:spPr>
          <a:xfrm>
            <a:off x="3854939" y="9445169"/>
            <a:ext cx="2949099" cy="497205"/>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a:solidFill>
                  <a:schemeClr val="dk1"/>
                </a:solidFill>
                <a:latin typeface="Calibri"/>
                <a:ea typeface="Calibri"/>
                <a:cs typeface="Calibri"/>
                <a:sym typeface="Calibri"/>
              </a:rPr>
              <a:t>5</a:t>
            </a:fld>
            <a:endParaRPr sz="1200">
              <a:solidFill>
                <a:schemeClr val="dk1"/>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1"/>
        <p:cNvGrpSpPr/>
        <p:nvPr/>
      </p:nvGrpSpPr>
      <p:grpSpPr>
        <a:xfrm>
          <a:off x="0" y="0"/>
          <a:ext cx="0" cy="0"/>
          <a:chOff x="0" y="0"/>
          <a:chExt cx="0" cy="0"/>
        </a:xfrm>
      </p:grpSpPr>
      <p:sp>
        <p:nvSpPr>
          <p:cNvPr id="612" name="Shape 612"/>
          <p:cNvSpPr>
            <a:spLocks noGrp="1" noRot="1" noChangeAspect="1"/>
          </p:cNvSpPr>
          <p:nvPr>
            <p:ph type="sldImg" idx="2"/>
          </p:nvPr>
        </p:nvSpPr>
        <p:spPr>
          <a:xfrm>
            <a:off x="917575" y="746125"/>
            <a:ext cx="4972050" cy="3729038"/>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613" name="Shape 613"/>
          <p:cNvSpPr txBox="1">
            <a:spLocks noGrp="1"/>
          </p:cNvSpPr>
          <p:nvPr>
            <p:ph type="body" idx="1"/>
          </p:nvPr>
        </p:nvSpPr>
        <p:spPr>
          <a:xfrm>
            <a:off x="680562" y="4723449"/>
            <a:ext cx="5444490" cy="4474845"/>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Tx/>
              <a:buSzPts val="1400"/>
              <a:buFontTx/>
              <a:buNone/>
              <a:tabLst/>
              <a:defRPr/>
            </a:pPr>
            <a:r>
              <a:rPr lang="en-GB" sz="1200" b="1" i="0" u="none" strike="noStrike" cap="none" dirty="0" smtClean="0">
                <a:solidFill>
                  <a:schemeClr val="dk1"/>
                </a:solidFill>
                <a:latin typeface="Calibri"/>
                <a:ea typeface="Calibri"/>
                <a:cs typeface="Calibri"/>
                <a:sym typeface="Calibri"/>
              </a:rPr>
              <a:t>Each group to be</a:t>
            </a:r>
            <a:r>
              <a:rPr lang="en-GB" sz="1200" b="1" i="0" u="none" strike="noStrike" cap="none" baseline="0" dirty="0" smtClean="0">
                <a:solidFill>
                  <a:schemeClr val="dk1"/>
                </a:solidFill>
                <a:latin typeface="Calibri"/>
                <a:ea typeface="Calibri"/>
                <a:cs typeface="Calibri"/>
                <a:sym typeface="Calibri"/>
              </a:rPr>
              <a:t> given a bag filled with characters, puppets, photographs or pictures to support the ‘who’ concept</a:t>
            </a:r>
            <a:endParaRPr lang="en-GB" sz="1200" b="1" i="0" u="none" strike="noStrike" cap="none" dirty="0" smtClean="0">
              <a:solidFill>
                <a:schemeClr val="dk1"/>
              </a:solidFill>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Tx/>
              <a:buSzPts val="1400"/>
              <a:buFontTx/>
              <a:buNone/>
              <a:tabLst/>
              <a:defRPr/>
            </a:pPr>
            <a:endParaRPr lang="en-GB" sz="1200" b="1" i="0" u="none" strike="noStrike" cap="none" dirty="0" smtClean="0">
              <a:solidFill>
                <a:schemeClr val="dk1"/>
              </a:solidFill>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Tx/>
              <a:buSzPts val="1400"/>
              <a:buFontTx/>
              <a:buNone/>
              <a:tabLst/>
              <a:defRPr/>
            </a:pPr>
            <a:r>
              <a:rPr lang="en-GB" sz="1200" b="1" i="0" u="none" strike="noStrike" cap="none" dirty="0" smtClean="0">
                <a:solidFill>
                  <a:schemeClr val="dk1"/>
                </a:solidFill>
                <a:latin typeface="Calibri"/>
                <a:ea typeface="Calibri"/>
                <a:cs typeface="Calibri"/>
                <a:sym typeface="Calibri"/>
              </a:rPr>
              <a:t>The</a:t>
            </a:r>
            <a:r>
              <a:rPr lang="en-GB" sz="1200" b="1" i="0" u="none" strike="noStrike" cap="none" baseline="0" dirty="0" smtClean="0">
                <a:solidFill>
                  <a:schemeClr val="dk1"/>
                </a:solidFill>
                <a:latin typeface="Calibri"/>
                <a:ea typeface="Calibri"/>
                <a:cs typeface="Calibri"/>
                <a:sym typeface="Calibri"/>
              </a:rPr>
              <a:t> f</a:t>
            </a:r>
            <a:r>
              <a:rPr lang="en-GB" sz="1200" b="1" i="0" u="none" strike="noStrike" cap="none" dirty="0" smtClean="0">
                <a:solidFill>
                  <a:schemeClr val="dk1"/>
                </a:solidFill>
                <a:latin typeface="Calibri"/>
                <a:ea typeface="Calibri"/>
                <a:cs typeface="Calibri"/>
                <a:sym typeface="Calibri"/>
              </a:rPr>
              <a:t>acilitator to share:</a:t>
            </a:r>
            <a:endParaRPr lang="en-GB" sz="1200" b="1" i="0"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endParaRPr lang="en-GB" sz="1200" b="1" i="0" u="none" strike="noStrike" cap="none"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0" i="1" u="none" strike="noStrike" cap="none" dirty="0" smtClean="0">
                <a:solidFill>
                  <a:schemeClr val="dk1"/>
                </a:solidFill>
                <a:latin typeface="Calibri"/>
                <a:ea typeface="Calibri"/>
                <a:cs typeface="Calibri"/>
                <a:sym typeface="Calibri"/>
              </a:rPr>
              <a:t>“Prior to using the narrative concepts to analyse and create texts, the</a:t>
            </a:r>
            <a:r>
              <a:rPr lang="en-GB" sz="1200" b="0" i="1" u="none" strike="noStrike" cap="none" baseline="0" dirty="0" smtClean="0">
                <a:solidFill>
                  <a:schemeClr val="dk1"/>
                </a:solidFill>
                <a:latin typeface="Calibri"/>
                <a:ea typeface="Calibri"/>
                <a:cs typeface="Calibri"/>
                <a:sym typeface="Calibri"/>
              </a:rPr>
              <a:t> narrative concepts should be introduced individually. The Narrative Guidance includes examples of introducing the concepts of ‘who’, ‘where’, ‘when’ and ‘what happened’.”</a:t>
            </a:r>
          </a:p>
          <a:p>
            <a:pPr marL="0" marR="0" lvl="0" indent="0" algn="l" rtl="0">
              <a:spcBef>
                <a:spcPts val="0"/>
              </a:spcBef>
              <a:spcAft>
                <a:spcPts val="0"/>
              </a:spcAft>
              <a:buNone/>
            </a:pPr>
            <a:endParaRPr lang="en-GB" sz="1200" b="0" i="1"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1" i="0" u="none" strike="noStrike" cap="none" baseline="0" dirty="0" smtClean="0">
                <a:solidFill>
                  <a:schemeClr val="dk1"/>
                </a:solidFill>
                <a:latin typeface="Calibri"/>
                <a:ea typeface="Calibri"/>
                <a:cs typeface="Calibri"/>
                <a:sym typeface="Calibri"/>
              </a:rPr>
              <a:t>Using an example of the ‘who’ bag, facilitator to demonstrate:</a:t>
            </a:r>
          </a:p>
          <a:p>
            <a:pPr marL="0" marR="0" lvl="0" indent="0" algn="l" rtl="0">
              <a:spcBef>
                <a:spcPts val="0"/>
              </a:spcBef>
              <a:spcAft>
                <a:spcPts val="0"/>
              </a:spcAft>
              <a:buNone/>
            </a:pPr>
            <a:r>
              <a:rPr lang="en-GB" sz="1200" b="0" i="1" u="none" strike="noStrike" cap="none" baseline="0" dirty="0" smtClean="0">
                <a:solidFill>
                  <a:schemeClr val="dk1"/>
                </a:solidFill>
                <a:latin typeface="Calibri"/>
                <a:ea typeface="Calibri"/>
                <a:cs typeface="Calibri"/>
                <a:sym typeface="Calibri"/>
              </a:rPr>
              <a:t>“Step 1 would be to fill a bag with different characters: figures, photographs and pictures. This could be people that the children know, or it could be characters from a text that have been shared.</a:t>
            </a:r>
          </a:p>
          <a:p>
            <a:pPr marL="0" marR="0" lvl="0" indent="0" algn="l" rtl="0">
              <a:spcBef>
                <a:spcPts val="0"/>
              </a:spcBef>
              <a:spcAft>
                <a:spcPts val="0"/>
              </a:spcAft>
              <a:buNone/>
            </a:pPr>
            <a:endParaRPr lang="en-GB" sz="1200" b="0" i="1"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0" i="1" u="none" strike="noStrike" cap="none" baseline="0" dirty="0" smtClean="0">
                <a:solidFill>
                  <a:schemeClr val="dk1"/>
                </a:solidFill>
                <a:latin typeface="Calibri"/>
                <a:ea typeface="Calibri"/>
                <a:cs typeface="Calibri"/>
                <a:sym typeface="Calibri"/>
              </a:rPr>
              <a:t>Step 2 would be sharing that we are going to learn about the word ‘who’. Alongside this we could gesture for ‘who’, e.g. index finger turning in the air. You could also use the yellow ‘Who’ card.</a:t>
            </a:r>
          </a:p>
          <a:p>
            <a:pPr marL="0" marR="0" lvl="0" indent="0" algn="l" rtl="0">
              <a:spcBef>
                <a:spcPts val="0"/>
              </a:spcBef>
              <a:spcAft>
                <a:spcPts val="0"/>
              </a:spcAft>
              <a:buNone/>
            </a:pPr>
            <a:endParaRPr lang="en-GB" sz="1200" b="0" i="1"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0" i="1" u="none" strike="noStrike" cap="none" baseline="0" dirty="0" smtClean="0">
                <a:solidFill>
                  <a:schemeClr val="dk1"/>
                </a:solidFill>
                <a:latin typeface="Calibri"/>
                <a:ea typeface="Calibri"/>
                <a:cs typeface="Calibri"/>
                <a:sym typeface="Calibri"/>
              </a:rPr>
              <a:t>Step 3 would be the adult taking one of the cards out of the ‘who’ bag and modelling… ‘I wonder who (using the action/sign and the yellow card) this is.’ The adult can pause and wait to allow the children to share the ‘who’. If the children don’t share after the adult pauses, the adult can model. ‘Look who this is. It is the…’.</a:t>
            </a:r>
          </a:p>
          <a:p>
            <a:pPr marL="0" marR="0" lvl="0" indent="0" algn="l" rtl="0">
              <a:spcBef>
                <a:spcPts val="0"/>
              </a:spcBef>
              <a:spcAft>
                <a:spcPts val="0"/>
              </a:spcAft>
              <a:buNone/>
            </a:pPr>
            <a:endParaRPr lang="en-GB" sz="1200" b="0" i="1"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0" i="1" u="none" strike="noStrike" cap="none" baseline="0" dirty="0" smtClean="0">
                <a:solidFill>
                  <a:schemeClr val="dk1"/>
                </a:solidFill>
                <a:latin typeface="Calibri"/>
                <a:ea typeface="Calibri"/>
                <a:cs typeface="Calibri"/>
                <a:sym typeface="Calibri"/>
              </a:rPr>
              <a:t>Step 4 would be passing the bag around for the children to select another character, supporting the modelling of ‘who’ someone/something is in the story.”</a:t>
            </a:r>
          </a:p>
        </p:txBody>
      </p:sp>
      <p:sp>
        <p:nvSpPr>
          <p:cNvPr id="614" name="Shape 614"/>
          <p:cNvSpPr txBox="1">
            <a:spLocks noGrp="1"/>
          </p:cNvSpPr>
          <p:nvPr>
            <p:ph type="sldNum" idx="12"/>
          </p:nvPr>
        </p:nvSpPr>
        <p:spPr>
          <a:xfrm>
            <a:off x="3854939" y="9445169"/>
            <a:ext cx="2949099" cy="497205"/>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a:solidFill>
                  <a:schemeClr val="dk1"/>
                </a:solidFill>
                <a:latin typeface="Calibri"/>
                <a:ea typeface="Calibri"/>
                <a:cs typeface="Calibri"/>
                <a:sym typeface="Calibri"/>
              </a:rPr>
              <a:t>6</a:t>
            </a:fld>
            <a:endParaRPr sz="1200">
              <a:solidFill>
                <a:schemeClr val="dk1"/>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1"/>
        <p:cNvGrpSpPr/>
        <p:nvPr/>
      </p:nvGrpSpPr>
      <p:grpSpPr>
        <a:xfrm>
          <a:off x="0" y="0"/>
          <a:ext cx="0" cy="0"/>
          <a:chOff x="0" y="0"/>
          <a:chExt cx="0" cy="0"/>
        </a:xfrm>
      </p:grpSpPr>
      <p:sp>
        <p:nvSpPr>
          <p:cNvPr id="612" name="Shape 612"/>
          <p:cNvSpPr>
            <a:spLocks noGrp="1" noRot="1" noChangeAspect="1"/>
          </p:cNvSpPr>
          <p:nvPr>
            <p:ph type="sldImg" idx="2"/>
          </p:nvPr>
        </p:nvSpPr>
        <p:spPr>
          <a:xfrm>
            <a:off x="917575" y="746125"/>
            <a:ext cx="4972050" cy="3729038"/>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613" name="Shape 613"/>
          <p:cNvSpPr txBox="1">
            <a:spLocks noGrp="1"/>
          </p:cNvSpPr>
          <p:nvPr>
            <p:ph type="body" idx="1"/>
          </p:nvPr>
        </p:nvSpPr>
        <p:spPr>
          <a:xfrm>
            <a:off x="680562" y="4723449"/>
            <a:ext cx="5444490" cy="4474845"/>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Tx/>
              <a:buSzPts val="1400"/>
              <a:buFontTx/>
              <a:buNone/>
              <a:tabLst/>
              <a:defRPr/>
            </a:pPr>
            <a:r>
              <a:rPr lang="en-GB" sz="1200" b="1" i="0" u="none" strike="noStrike" cap="none" dirty="0" smtClean="0">
                <a:solidFill>
                  <a:schemeClr val="dk1"/>
                </a:solidFill>
                <a:latin typeface="Calibri"/>
                <a:ea typeface="Calibri"/>
                <a:cs typeface="Calibri"/>
                <a:sym typeface="Calibri"/>
              </a:rPr>
              <a:t>The</a:t>
            </a:r>
            <a:r>
              <a:rPr lang="en-GB" sz="1200" b="1" i="0" u="none" strike="noStrike" cap="none" baseline="0" dirty="0" smtClean="0">
                <a:solidFill>
                  <a:schemeClr val="dk1"/>
                </a:solidFill>
                <a:latin typeface="Calibri"/>
                <a:ea typeface="Calibri"/>
                <a:cs typeface="Calibri"/>
                <a:sym typeface="Calibri"/>
              </a:rPr>
              <a:t> f</a:t>
            </a:r>
            <a:r>
              <a:rPr lang="en-GB" sz="1200" b="1" i="0" u="none" strike="noStrike" cap="none" dirty="0" smtClean="0">
                <a:solidFill>
                  <a:schemeClr val="dk1"/>
                </a:solidFill>
                <a:latin typeface="Calibri"/>
                <a:ea typeface="Calibri"/>
                <a:cs typeface="Calibri"/>
                <a:sym typeface="Calibri"/>
              </a:rPr>
              <a:t>acilitator to share:</a:t>
            </a:r>
            <a:endParaRPr lang="en-GB" sz="1200" b="1" i="0"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endParaRPr lang="en-GB" sz="1200" b="1" i="0" u="none" strike="noStrike" cap="none"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0" i="1" u="none" strike="noStrike" cap="none" dirty="0" smtClean="0">
                <a:solidFill>
                  <a:schemeClr val="dk1"/>
                </a:solidFill>
                <a:latin typeface="Calibri"/>
                <a:ea typeface="Calibri"/>
                <a:cs typeface="Calibri"/>
                <a:sym typeface="Calibri"/>
              </a:rPr>
              <a:t>“Once</a:t>
            </a:r>
            <a:r>
              <a:rPr lang="en-GB" sz="1200" b="0" i="1" u="none" strike="noStrike" cap="none" baseline="0" dirty="0" smtClean="0">
                <a:solidFill>
                  <a:schemeClr val="dk1"/>
                </a:solidFill>
                <a:latin typeface="Calibri"/>
                <a:ea typeface="Calibri"/>
                <a:cs typeface="Calibri"/>
                <a:sym typeface="Calibri"/>
              </a:rPr>
              <a:t> children have an understanding of the ‘who’, ‘where’, ‘when’ and ‘what’ happened concepts, narrative strings can be used to analyse texts and generate texts.</a:t>
            </a:r>
          </a:p>
          <a:p>
            <a:pPr marL="0" marR="0" lvl="0" indent="0" algn="l" rtl="0">
              <a:spcBef>
                <a:spcPts val="0"/>
              </a:spcBef>
              <a:spcAft>
                <a:spcPts val="0"/>
              </a:spcAft>
              <a:buNone/>
            </a:pPr>
            <a:endParaRPr lang="en-GB" sz="1200" b="0" i="1"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0" i="1" u="none" strike="noStrike" cap="none" baseline="0" dirty="0" smtClean="0">
                <a:solidFill>
                  <a:schemeClr val="dk1"/>
                </a:solidFill>
                <a:latin typeface="Calibri"/>
                <a:ea typeface="Calibri"/>
                <a:cs typeface="Calibri"/>
                <a:sym typeface="Calibri"/>
              </a:rPr>
              <a:t>In analysing texts, practitioners can support children to identify the ‘who’, ‘where’, ‘when’ and ‘what happened’ to show how narrative strings are used in texts. In generating texts, practitioners can support children to include a ‘who’, ‘where’, ‘when’ and ‘what happened’ to create a narrative string.”</a:t>
            </a:r>
            <a:endParaRPr sz="1200" b="0" i="1" u="none" strike="noStrike" cap="none" dirty="0">
              <a:solidFill>
                <a:schemeClr val="dk1"/>
              </a:solidFill>
              <a:latin typeface="Calibri"/>
              <a:ea typeface="Calibri"/>
              <a:cs typeface="Calibri"/>
              <a:sym typeface="Calibri"/>
            </a:endParaRPr>
          </a:p>
        </p:txBody>
      </p:sp>
      <p:sp>
        <p:nvSpPr>
          <p:cNvPr id="614" name="Shape 614"/>
          <p:cNvSpPr txBox="1">
            <a:spLocks noGrp="1"/>
          </p:cNvSpPr>
          <p:nvPr>
            <p:ph type="sldNum" idx="12"/>
          </p:nvPr>
        </p:nvSpPr>
        <p:spPr>
          <a:xfrm>
            <a:off x="3854939" y="9445169"/>
            <a:ext cx="2949099" cy="497205"/>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a:solidFill>
                  <a:schemeClr val="dk1"/>
                </a:solidFill>
                <a:latin typeface="Calibri"/>
                <a:ea typeface="Calibri"/>
                <a:cs typeface="Calibri"/>
                <a:sym typeface="Calibri"/>
              </a:rPr>
              <a:t>7</a:t>
            </a:fld>
            <a:endParaRPr sz="1200">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1"/>
        <p:cNvGrpSpPr/>
        <p:nvPr/>
      </p:nvGrpSpPr>
      <p:grpSpPr>
        <a:xfrm>
          <a:off x="0" y="0"/>
          <a:ext cx="0" cy="0"/>
          <a:chOff x="0" y="0"/>
          <a:chExt cx="0" cy="0"/>
        </a:xfrm>
      </p:grpSpPr>
      <p:sp>
        <p:nvSpPr>
          <p:cNvPr id="612" name="Shape 612"/>
          <p:cNvSpPr>
            <a:spLocks noGrp="1" noRot="1" noChangeAspect="1"/>
          </p:cNvSpPr>
          <p:nvPr>
            <p:ph type="sldImg" idx="2"/>
          </p:nvPr>
        </p:nvSpPr>
        <p:spPr>
          <a:xfrm>
            <a:off x="917575" y="746125"/>
            <a:ext cx="4972050" cy="3729038"/>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613" name="Shape 613"/>
          <p:cNvSpPr txBox="1">
            <a:spLocks noGrp="1"/>
          </p:cNvSpPr>
          <p:nvPr>
            <p:ph type="body" idx="1"/>
          </p:nvPr>
        </p:nvSpPr>
        <p:spPr>
          <a:xfrm>
            <a:off x="680562" y="4723449"/>
            <a:ext cx="5444490" cy="4474845"/>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Tx/>
              <a:buSzPts val="1400"/>
              <a:buFontTx/>
              <a:buNone/>
              <a:tabLst/>
              <a:defRPr/>
            </a:pPr>
            <a:r>
              <a:rPr lang="en-GB" sz="1200" b="1" i="0" u="none" strike="noStrike" cap="none" dirty="0" smtClean="0">
                <a:solidFill>
                  <a:schemeClr val="dk1"/>
                </a:solidFill>
                <a:latin typeface="Calibri"/>
                <a:ea typeface="Calibri"/>
                <a:cs typeface="Calibri"/>
                <a:sym typeface="Calibri"/>
              </a:rPr>
              <a:t>The</a:t>
            </a:r>
            <a:r>
              <a:rPr lang="en-GB" sz="1200" b="1" i="0" u="none" strike="noStrike" cap="none" baseline="0" dirty="0" smtClean="0">
                <a:solidFill>
                  <a:schemeClr val="dk1"/>
                </a:solidFill>
                <a:latin typeface="Calibri"/>
                <a:ea typeface="Calibri"/>
                <a:cs typeface="Calibri"/>
                <a:sym typeface="Calibri"/>
              </a:rPr>
              <a:t> f</a:t>
            </a:r>
            <a:r>
              <a:rPr lang="en-GB" sz="1200" b="1" i="0" u="none" strike="noStrike" cap="none" dirty="0" smtClean="0">
                <a:solidFill>
                  <a:schemeClr val="dk1"/>
                </a:solidFill>
                <a:latin typeface="Calibri"/>
                <a:ea typeface="Calibri"/>
                <a:cs typeface="Calibri"/>
                <a:sym typeface="Calibri"/>
              </a:rPr>
              <a:t>acilitator to share:</a:t>
            </a:r>
            <a:endParaRPr lang="en-GB" sz="1200" b="1" i="0"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endParaRPr lang="en-GB" sz="1200" b="1" i="0" u="none" strike="noStrike" cap="none" dirty="0" smtClean="0">
              <a:solidFill>
                <a:schemeClr val="dk1"/>
              </a:solidFill>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Tx/>
              <a:buSzPts val="1400"/>
              <a:buFontTx/>
              <a:buNone/>
              <a:tabLst/>
              <a:defRPr/>
            </a:pPr>
            <a:r>
              <a:rPr lang="en-GB" sz="1200" b="0" i="1" u="none" strike="noStrike" cap="none" dirty="0" smtClean="0">
                <a:solidFill>
                  <a:schemeClr val="dk1"/>
                </a:solidFill>
                <a:latin typeface="Calibri"/>
                <a:ea typeface="Calibri"/>
                <a:cs typeface="Calibri"/>
                <a:sym typeface="Calibri"/>
              </a:rPr>
              <a:t>“Practitioners</a:t>
            </a:r>
            <a:r>
              <a:rPr lang="en-GB" sz="1200" b="0" i="1" u="none" strike="noStrike" cap="none" baseline="0" dirty="0" smtClean="0">
                <a:solidFill>
                  <a:schemeClr val="dk1"/>
                </a:solidFill>
                <a:latin typeface="Calibri"/>
                <a:ea typeface="Calibri"/>
                <a:cs typeface="Calibri"/>
                <a:sym typeface="Calibri"/>
              </a:rPr>
              <a:t> can facilitate the creation of narrative strings. You can use ‘Who’, ‘Where’, and ‘When’ cards or props (use cards or props which use non-gendered vocabulary, e.g. police officer instead of ‘police man’ or ‘police woman’) to support children in developing sentences using the ‘Who’, ‘Where’ and ‘When’ concepts. Together, you can generate what happens to the character.</a:t>
            </a:r>
          </a:p>
          <a:p>
            <a:pPr marL="0" marR="0" lvl="0" indent="0" algn="l" rtl="0">
              <a:spcBef>
                <a:spcPts val="0"/>
              </a:spcBef>
              <a:spcAft>
                <a:spcPts val="0"/>
              </a:spcAft>
              <a:buNone/>
            </a:pPr>
            <a:endParaRPr lang="en-GB" sz="1200" b="0" i="1" u="none" strike="noStrike" cap="none" baseline="0" dirty="0" smtClean="0">
              <a:solidFill>
                <a:schemeClr val="dk1"/>
              </a:solidFill>
              <a:latin typeface="Calibri"/>
              <a:ea typeface="Calibri"/>
              <a:cs typeface="Calibri"/>
              <a:sym typeface="Calibri"/>
            </a:endParaRPr>
          </a:p>
          <a:p>
            <a:pPr marL="171450" marR="0" lvl="0" indent="-171450" algn="l" rtl="0">
              <a:spcBef>
                <a:spcPts val="0"/>
              </a:spcBef>
              <a:spcAft>
                <a:spcPts val="0"/>
              </a:spcAft>
              <a:buFont typeface="Wingdings" panose="05000000000000000000" pitchFamily="2" charset="2"/>
              <a:buChar char="§"/>
            </a:pPr>
            <a:r>
              <a:rPr lang="en-GB" sz="1200" b="0" i="1" u="none" strike="noStrike" cap="none" baseline="0" dirty="0" smtClean="0">
                <a:solidFill>
                  <a:schemeClr val="dk1"/>
                </a:solidFill>
                <a:latin typeface="Calibri"/>
                <a:ea typeface="Calibri"/>
                <a:cs typeface="Calibri"/>
                <a:sym typeface="Calibri"/>
              </a:rPr>
              <a:t>Step 1: Have a selection of ‘Who’, ‘Where’ and ‘When’ cards/props available.</a:t>
            </a:r>
          </a:p>
          <a:p>
            <a:pPr marL="0" marR="0" lvl="0" indent="0" algn="l" rtl="0">
              <a:spcBef>
                <a:spcPts val="0"/>
              </a:spcBef>
              <a:spcAft>
                <a:spcPts val="0"/>
              </a:spcAft>
              <a:buFont typeface="Wingdings" panose="05000000000000000000" pitchFamily="2" charset="2"/>
              <a:buNone/>
            </a:pPr>
            <a:endParaRPr lang="en-GB" sz="1200" b="0" i="1" u="none" strike="noStrike" cap="none" baseline="0" dirty="0" smtClean="0">
              <a:solidFill>
                <a:schemeClr val="dk1"/>
              </a:solidFill>
              <a:latin typeface="Calibri"/>
              <a:ea typeface="Calibri"/>
              <a:cs typeface="Calibri"/>
              <a:sym typeface="Calibri"/>
            </a:endParaRPr>
          </a:p>
          <a:p>
            <a:pPr marL="171450" marR="0" lvl="0" indent="-171450" algn="l" rtl="0">
              <a:spcBef>
                <a:spcPts val="0"/>
              </a:spcBef>
              <a:spcAft>
                <a:spcPts val="0"/>
              </a:spcAft>
              <a:buFont typeface="Wingdings" panose="05000000000000000000" pitchFamily="2" charset="2"/>
              <a:buChar char="§"/>
            </a:pPr>
            <a:r>
              <a:rPr lang="en-GB" sz="1200" b="0" i="1" u="none" strike="noStrike" cap="none" baseline="0" dirty="0" smtClean="0">
                <a:solidFill>
                  <a:schemeClr val="dk1"/>
                </a:solidFill>
                <a:latin typeface="Calibri"/>
                <a:ea typeface="Calibri"/>
                <a:cs typeface="Calibri"/>
                <a:sym typeface="Calibri"/>
              </a:rPr>
              <a:t>Step 2: Select a ‘Who’ card and place on the yellow story card, e.g. a gymnast</a:t>
            </a:r>
          </a:p>
          <a:p>
            <a:pPr marL="0" marR="0" lvl="0" indent="0" algn="l" rtl="0">
              <a:spcBef>
                <a:spcPts val="0"/>
              </a:spcBef>
              <a:spcAft>
                <a:spcPts val="0"/>
              </a:spcAft>
              <a:buFont typeface="Wingdings" panose="05000000000000000000" pitchFamily="2" charset="2"/>
              <a:buNone/>
            </a:pPr>
            <a:endParaRPr lang="en-GB" sz="1200" b="0" i="1" u="none" strike="noStrike" cap="none" baseline="0" dirty="0" smtClean="0">
              <a:solidFill>
                <a:schemeClr val="dk1"/>
              </a:solidFill>
              <a:latin typeface="Calibri"/>
              <a:ea typeface="Calibri"/>
              <a:cs typeface="Calibri"/>
              <a:sym typeface="Calibri"/>
            </a:endParaRPr>
          </a:p>
          <a:p>
            <a:pPr marL="171450" marR="0" lvl="0" indent="-171450" algn="l" rtl="0">
              <a:spcBef>
                <a:spcPts val="0"/>
              </a:spcBef>
              <a:spcAft>
                <a:spcPts val="0"/>
              </a:spcAft>
              <a:buFont typeface="Wingdings" panose="05000000000000000000" pitchFamily="2" charset="2"/>
              <a:buChar char="§"/>
            </a:pPr>
            <a:r>
              <a:rPr lang="en-GB" sz="1200" b="0" i="1" u="none" strike="noStrike" cap="none" baseline="0" dirty="0" smtClean="0">
                <a:solidFill>
                  <a:schemeClr val="dk1"/>
                </a:solidFill>
                <a:latin typeface="Calibri"/>
                <a:ea typeface="Calibri"/>
                <a:cs typeface="Calibri"/>
                <a:sym typeface="Calibri"/>
              </a:rPr>
              <a:t>Step 3: Select a ‘Where’ card and place on the green story card, e.g. the beach</a:t>
            </a:r>
          </a:p>
          <a:p>
            <a:pPr marL="0" marR="0" lvl="0" indent="0" algn="l" rtl="0">
              <a:spcBef>
                <a:spcPts val="0"/>
              </a:spcBef>
              <a:spcAft>
                <a:spcPts val="0"/>
              </a:spcAft>
              <a:buFont typeface="Wingdings" panose="05000000000000000000" pitchFamily="2" charset="2"/>
              <a:buNone/>
            </a:pPr>
            <a:endParaRPr lang="en-GB" sz="1200" b="0" i="1" u="none" strike="noStrike" cap="none" baseline="0" dirty="0" smtClean="0">
              <a:solidFill>
                <a:schemeClr val="dk1"/>
              </a:solidFill>
              <a:latin typeface="Calibri"/>
              <a:ea typeface="Calibri"/>
              <a:cs typeface="Calibri"/>
              <a:sym typeface="Calibri"/>
            </a:endParaRPr>
          </a:p>
          <a:p>
            <a:pPr marL="171450" marR="0" lvl="0" indent="-171450" algn="l" rtl="0">
              <a:spcBef>
                <a:spcPts val="0"/>
              </a:spcBef>
              <a:spcAft>
                <a:spcPts val="0"/>
              </a:spcAft>
              <a:buFont typeface="Wingdings" panose="05000000000000000000" pitchFamily="2" charset="2"/>
              <a:buChar char="§"/>
            </a:pPr>
            <a:r>
              <a:rPr lang="en-GB" sz="1200" b="0" i="1" u="none" strike="noStrike" cap="none" baseline="0" dirty="0" smtClean="0">
                <a:solidFill>
                  <a:schemeClr val="dk1"/>
                </a:solidFill>
                <a:latin typeface="Calibri"/>
                <a:ea typeface="Calibri"/>
                <a:cs typeface="Calibri"/>
                <a:sym typeface="Calibri"/>
              </a:rPr>
              <a:t>Step 4: Select a ‘When’ card and place on the orange story card, e.g. in the morning.”</a:t>
            </a:r>
          </a:p>
          <a:p>
            <a:pPr marL="0" marR="0" lvl="0" indent="0" algn="l" rtl="0">
              <a:spcBef>
                <a:spcPts val="0"/>
              </a:spcBef>
              <a:spcAft>
                <a:spcPts val="0"/>
              </a:spcAft>
              <a:buNone/>
            </a:pPr>
            <a:endParaRPr sz="1200" b="0" i="1" u="none" strike="noStrike" cap="none" dirty="0">
              <a:solidFill>
                <a:schemeClr val="dk1"/>
              </a:solidFill>
              <a:latin typeface="Calibri"/>
              <a:ea typeface="Calibri"/>
              <a:cs typeface="Calibri"/>
              <a:sym typeface="Calibri"/>
            </a:endParaRPr>
          </a:p>
        </p:txBody>
      </p:sp>
      <p:sp>
        <p:nvSpPr>
          <p:cNvPr id="614" name="Shape 614"/>
          <p:cNvSpPr txBox="1">
            <a:spLocks noGrp="1"/>
          </p:cNvSpPr>
          <p:nvPr>
            <p:ph type="sldNum" idx="12"/>
          </p:nvPr>
        </p:nvSpPr>
        <p:spPr>
          <a:xfrm>
            <a:off x="3854939" y="9445169"/>
            <a:ext cx="2949099" cy="497205"/>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a:solidFill>
                  <a:schemeClr val="dk1"/>
                </a:solidFill>
                <a:latin typeface="Calibri"/>
                <a:ea typeface="Calibri"/>
                <a:cs typeface="Calibri"/>
                <a:sym typeface="Calibri"/>
              </a:rPr>
              <a:t>8</a:t>
            </a:fld>
            <a:endParaRPr sz="1200">
              <a:solidFill>
                <a:schemeClr val="dk1"/>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1"/>
        <p:cNvGrpSpPr/>
        <p:nvPr/>
      </p:nvGrpSpPr>
      <p:grpSpPr>
        <a:xfrm>
          <a:off x="0" y="0"/>
          <a:ext cx="0" cy="0"/>
          <a:chOff x="0" y="0"/>
          <a:chExt cx="0" cy="0"/>
        </a:xfrm>
      </p:grpSpPr>
      <p:sp>
        <p:nvSpPr>
          <p:cNvPr id="612" name="Shape 612"/>
          <p:cNvSpPr>
            <a:spLocks noGrp="1" noRot="1" noChangeAspect="1"/>
          </p:cNvSpPr>
          <p:nvPr>
            <p:ph type="sldImg" idx="2"/>
          </p:nvPr>
        </p:nvSpPr>
        <p:spPr>
          <a:xfrm>
            <a:off x="917575" y="746125"/>
            <a:ext cx="4972050" cy="3729038"/>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613" name="Shape 613"/>
          <p:cNvSpPr txBox="1">
            <a:spLocks noGrp="1"/>
          </p:cNvSpPr>
          <p:nvPr>
            <p:ph type="body" idx="1"/>
          </p:nvPr>
        </p:nvSpPr>
        <p:spPr>
          <a:xfrm>
            <a:off x="680562" y="4723449"/>
            <a:ext cx="5444490" cy="4474845"/>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Tx/>
              <a:buSzPts val="1400"/>
              <a:buFontTx/>
              <a:buNone/>
              <a:tabLst/>
              <a:defRPr/>
            </a:pPr>
            <a:r>
              <a:rPr lang="en-GB" sz="1200" b="1" i="0" u="none" strike="noStrike" cap="none" dirty="0" smtClean="0">
                <a:solidFill>
                  <a:schemeClr val="dk1"/>
                </a:solidFill>
                <a:latin typeface="Calibri"/>
                <a:ea typeface="Calibri"/>
                <a:cs typeface="Calibri"/>
                <a:sym typeface="Calibri"/>
              </a:rPr>
              <a:t>The</a:t>
            </a:r>
            <a:r>
              <a:rPr lang="en-GB" sz="1200" b="1" i="0" u="none" strike="noStrike" cap="none" baseline="0" dirty="0" smtClean="0">
                <a:solidFill>
                  <a:schemeClr val="dk1"/>
                </a:solidFill>
                <a:latin typeface="Calibri"/>
                <a:ea typeface="Calibri"/>
                <a:cs typeface="Calibri"/>
                <a:sym typeface="Calibri"/>
              </a:rPr>
              <a:t> f</a:t>
            </a:r>
            <a:r>
              <a:rPr lang="en-GB" sz="1200" b="1" i="0" u="none" strike="noStrike" cap="none" dirty="0" smtClean="0">
                <a:solidFill>
                  <a:schemeClr val="dk1"/>
                </a:solidFill>
                <a:latin typeface="Calibri"/>
                <a:ea typeface="Calibri"/>
                <a:cs typeface="Calibri"/>
                <a:sym typeface="Calibri"/>
              </a:rPr>
              <a:t>acilitator to share:</a:t>
            </a:r>
            <a:endParaRPr lang="en-GB" sz="1200" b="1" i="0"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endParaRPr lang="en-GB" sz="1200" b="1" i="0" u="none" strike="noStrike" cap="none" dirty="0" smtClean="0">
              <a:solidFill>
                <a:schemeClr val="dk1"/>
              </a:solidFill>
              <a:latin typeface="Calibri"/>
              <a:ea typeface="Calibri"/>
              <a:cs typeface="Calibri"/>
              <a:sym typeface="Calibri"/>
            </a:endParaRPr>
          </a:p>
          <a:p>
            <a:pPr marL="171450" marR="0" lvl="0" indent="-171450" algn="l" rtl="0">
              <a:spcBef>
                <a:spcPts val="0"/>
              </a:spcBef>
              <a:spcAft>
                <a:spcPts val="0"/>
              </a:spcAft>
              <a:buFont typeface="Wingdings" panose="05000000000000000000" pitchFamily="2" charset="2"/>
              <a:buChar char="§"/>
            </a:pPr>
            <a:r>
              <a:rPr lang="en-GB" sz="1200" b="0" i="1" u="none" strike="noStrike" cap="none" baseline="0" dirty="0" smtClean="0">
                <a:solidFill>
                  <a:schemeClr val="dk1"/>
                </a:solidFill>
                <a:latin typeface="Calibri"/>
                <a:ea typeface="Calibri"/>
                <a:cs typeface="Calibri"/>
                <a:sym typeface="Calibri"/>
              </a:rPr>
              <a:t>“Step 5: Share the ‘Who’, ‘Where’ and ‘When’, e.g. ‘A gymnast was at the beach in the morning…’ Pause and wait for the children to generate what happened. If they don’t, after the pause, adult can model: ‘… building a sandcastle. A gymnast was at the beach in the morning building a sandcastle’. You could use a picture card or drawing to demonstrate the ‘what happened’.</a:t>
            </a:r>
          </a:p>
          <a:p>
            <a:pPr marL="171450" marR="0" lvl="0" indent="-171450" algn="l" rtl="0">
              <a:spcBef>
                <a:spcPts val="0"/>
              </a:spcBef>
              <a:spcAft>
                <a:spcPts val="0"/>
              </a:spcAft>
              <a:buFont typeface="Wingdings" panose="05000000000000000000" pitchFamily="2" charset="2"/>
              <a:buChar char="§"/>
            </a:pPr>
            <a:endParaRPr lang="en-GB" sz="1200" b="0" i="1" u="none" strike="noStrike" cap="none" baseline="0" dirty="0" smtClean="0">
              <a:solidFill>
                <a:schemeClr val="dk1"/>
              </a:solidFill>
              <a:latin typeface="Calibri"/>
              <a:ea typeface="Calibri"/>
              <a:cs typeface="Calibri"/>
              <a:sym typeface="Calibri"/>
            </a:endParaRPr>
          </a:p>
          <a:p>
            <a:pPr marL="171450" marR="0" lvl="0" indent="-171450" algn="l" rtl="0">
              <a:spcBef>
                <a:spcPts val="0"/>
              </a:spcBef>
              <a:spcAft>
                <a:spcPts val="0"/>
              </a:spcAft>
              <a:buFont typeface="Wingdings" panose="05000000000000000000" pitchFamily="2" charset="2"/>
              <a:buChar char="§"/>
            </a:pPr>
            <a:r>
              <a:rPr lang="en-GB" sz="1200" b="0" i="1" u="none" strike="noStrike" cap="none" baseline="0" dirty="0" smtClean="0">
                <a:solidFill>
                  <a:schemeClr val="dk1"/>
                </a:solidFill>
                <a:latin typeface="Calibri"/>
                <a:ea typeface="Calibri"/>
                <a:cs typeface="Calibri"/>
                <a:sym typeface="Calibri"/>
              </a:rPr>
              <a:t>Step 6: Generate alternative ‘What happened’ actions with the children. The structure of the sentence should be modelled each time, e.g. ‘A gymnast was at the beach in the morning and got stung by a jellyfish.’</a:t>
            </a:r>
          </a:p>
          <a:p>
            <a:pPr marL="171450" marR="0" lvl="0" indent="-171450" algn="l" rtl="0">
              <a:spcBef>
                <a:spcPts val="0"/>
              </a:spcBef>
              <a:spcAft>
                <a:spcPts val="0"/>
              </a:spcAft>
              <a:buFont typeface="Wingdings" panose="05000000000000000000" pitchFamily="2" charset="2"/>
              <a:buChar char="§"/>
            </a:pPr>
            <a:endParaRPr lang="en-GB" sz="1200" b="0" i="1"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Font typeface="Wingdings" panose="05000000000000000000" pitchFamily="2" charset="2"/>
              <a:buNone/>
            </a:pPr>
            <a:r>
              <a:rPr lang="en-GB" sz="1200" b="0" i="1" u="none" strike="noStrike" cap="none" baseline="0" dirty="0" smtClean="0">
                <a:solidFill>
                  <a:schemeClr val="dk1"/>
                </a:solidFill>
                <a:latin typeface="Calibri"/>
                <a:ea typeface="Calibri"/>
                <a:cs typeface="Calibri"/>
                <a:sym typeface="Calibri"/>
              </a:rPr>
              <a:t>Children need to have be able to generate sentences using their oral language skills before they write these. This development of narrative supports sentence construction.”</a:t>
            </a:r>
          </a:p>
          <a:p>
            <a:pPr marL="0" marR="0" lvl="0" indent="0" algn="l" rtl="0">
              <a:spcBef>
                <a:spcPts val="0"/>
              </a:spcBef>
              <a:spcAft>
                <a:spcPts val="0"/>
              </a:spcAft>
              <a:buNone/>
            </a:pPr>
            <a:endParaRPr sz="1200" b="1" i="0" u="none" strike="noStrike" cap="none" dirty="0">
              <a:solidFill>
                <a:schemeClr val="dk1"/>
              </a:solidFill>
              <a:latin typeface="Calibri"/>
              <a:ea typeface="Calibri"/>
              <a:cs typeface="Calibri"/>
              <a:sym typeface="Calibri"/>
            </a:endParaRPr>
          </a:p>
        </p:txBody>
      </p:sp>
      <p:sp>
        <p:nvSpPr>
          <p:cNvPr id="614" name="Shape 614"/>
          <p:cNvSpPr txBox="1">
            <a:spLocks noGrp="1"/>
          </p:cNvSpPr>
          <p:nvPr>
            <p:ph type="sldNum" idx="12"/>
          </p:nvPr>
        </p:nvSpPr>
        <p:spPr>
          <a:xfrm>
            <a:off x="3854939" y="9445169"/>
            <a:ext cx="2949099" cy="497205"/>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a:solidFill>
                  <a:schemeClr val="dk1"/>
                </a:solidFill>
                <a:latin typeface="Calibri"/>
                <a:ea typeface="Calibri"/>
                <a:cs typeface="Calibri"/>
                <a:sym typeface="Calibri"/>
              </a:rPr>
              <a:t>9</a:t>
            </a:fld>
            <a:endParaRPr sz="1200">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5A4253F2-EFF9-47F0-8D5C-B77E6AEEA28D}" type="datetimeFigureOut">
              <a:rPr lang="en-GB" smtClean="0"/>
              <a:t>09/07/2019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251D57B-2CD8-44F6-8B4D-9F8355EAE222}" type="slidenum">
              <a:rPr lang="en-GB" smtClean="0"/>
              <a:t>‹#›</a:t>
            </a:fld>
            <a:endParaRPr lang="en-GB"/>
          </a:p>
        </p:txBody>
      </p:sp>
    </p:spTree>
    <p:extLst>
      <p:ext uri="{BB962C8B-B14F-4D97-AF65-F5344CB8AC3E}">
        <p14:creationId xmlns:p14="http://schemas.microsoft.com/office/powerpoint/2010/main" val="18953331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A4253F2-EFF9-47F0-8D5C-B77E6AEEA28D}" type="datetimeFigureOut">
              <a:rPr lang="en-GB" smtClean="0"/>
              <a:t>09/07/2019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251D57B-2CD8-44F6-8B4D-9F8355EAE222}" type="slidenum">
              <a:rPr lang="en-GB" smtClean="0"/>
              <a:t>‹#›</a:t>
            </a:fld>
            <a:endParaRPr lang="en-GB"/>
          </a:p>
        </p:txBody>
      </p:sp>
    </p:spTree>
    <p:extLst>
      <p:ext uri="{BB962C8B-B14F-4D97-AF65-F5344CB8AC3E}">
        <p14:creationId xmlns:p14="http://schemas.microsoft.com/office/powerpoint/2010/main" val="24100897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A4253F2-EFF9-47F0-8D5C-B77E6AEEA28D}" type="datetimeFigureOut">
              <a:rPr lang="en-GB" smtClean="0"/>
              <a:t>09/07/2019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251D57B-2CD8-44F6-8B4D-9F8355EAE222}" type="slidenum">
              <a:rPr lang="en-GB" smtClean="0"/>
              <a:t>‹#›</a:t>
            </a:fld>
            <a:endParaRPr lang="en-GB"/>
          </a:p>
        </p:txBody>
      </p:sp>
    </p:spTree>
    <p:extLst>
      <p:ext uri="{BB962C8B-B14F-4D97-AF65-F5344CB8AC3E}">
        <p14:creationId xmlns:p14="http://schemas.microsoft.com/office/powerpoint/2010/main" val="32722552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A4253F2-EFF9-47F0-8D5C-B77E6AEEA28D}" type="datetimeFigureOut">
              <a:rPr lang="en-GB" smtClean="0"/>
              <a:t>09/07/2019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251D57B-2CD8-44F6-8B4D-9F8355EAE222}" type="slidenum">
              <a:rPr lang="en-GB" smtClean="0"/>
              <a:t>‹#›</a:t>
            </a:fld>
            <a:endParaRPr lang="en-GB"/>
          </a:p>
        </p:txBody>
      </p:sp>
    </p:spTree>
    <p:extLst>
      <p:ext uri="{BB962C8B-B14F-4D97-AF65-F5344CB8AC3E}">
        <p14:creationId xmlns:p14="http://schemas.microsoft.com/office/powerpoint/2010/main" val="1965852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A4253F2-EFF9-47F0-8D5C-B77E6AEEA28D}" type="datetimeFigureOut">
              <a:rPr lang="en-GB" smtClean="0"/>
              <a:t>09/07/2019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251D57B-2CD8-44F6-8B4D-9F8355EAE222}" type="slidenum">
              <a:rPr lang="en-GB" smtClean="0"/>
              <a:t>‹#›</a:t>
            </a:fld>
            <a:endParaRPr lang="en-GB"/>
          </a:p>
        </p:txBody>
      </p:sp>
    </p:spTree>
    <p:extLst>
      <p:ext uri="{BB962C8B-B14F-4D97-AF65-F5344CB8AC3E}">
        <p14:creationId xmlns:p14="http://schemas.microsoft.com/office/powerpoint/2010/main" val="11987619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5A4253F2-EFF9-47F0-8D5C-B77E6AEEA28D}" type="datetimeFigureOut">
              <a:rPr lang="en-GB" smtClean="0"/>
              <a:t>09/07/2019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251D57B-2CD8-44F6-8B4D-9F8355EAE222}" type="slidenum">
              <a:rPr lang="en-GB" smtClean="0"/>
              <a:t>‹#›</a:t>
            </a:fld>
            <a:endParaRPr lang="en-GB"/>
          </a:p>
        </p:txBody>
      </p:sp>
    </p:spTree>
    <p:extLst>
      <p:ext uri="{BB962C8B-B14F-4D97-AF65-F5344CB8AC3E}">
        <p14:creationId xmlns:p14="http://schemas.microsoft.com/office/powerpoint/2010/main" val="31437858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5A4253F2-EFF9-47F0-8D5C-B77E6AEEA28D}" type="datetimeFigureOut">
              <a:rPr lang="en-GB" smtClean="0"/>
              <a:t>09/07/2019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251D57B-2CD8-44F6-8B4D-9F8355EAE222}" type="slidenum">
              <a:rPr lang="en-GB" smtClean="0"/>
              <a:t>‹#›</a:t>
            </a:fld>
            <a:endParaRPr lang="en-GB"/>
          </a:p>
        </p:txBody>
      </p:sp>
    </p:spTree>
    <p:extLst>
      <p:ext uri="{BB962C8B-B14F-4D97-AF65-F5344CB8AC3E}">
        <p14:creationId xmlns:p14="http://schemas.microsoft.com/office/powerpoint/2010/main" val="24667101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5A4253F2-EFF9-47F0-8D5C-B77E6AEEA28D}" type="datetimeFigureOut">
              <a:rPr lang="en-GB" smtClean="0"/>
              <a:t>09/07/2019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251D57B-2CD8-44F6-8B4D-9F8355EAE222}" type="slidenum">
              <a:rPr lang="en-GB" smtClean="0"/>
              <a:t>‹#›</a:t>
            </a:fld>
            <a:endParaRPr lang="en-GB"/>
          </a:p>
        </p:txBody>
      </p:sp>
    </p:spTree>
    <p:extLst>
      <p:ext uri="{BB962C8B-B14F-4D97-AF65-F5344CB8AC3E}">
        <p14:creationId xmlns:p14="http://schemas.microsoft.com/office/powerpoint/2010/main" val="36988805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A4253F2-EFF9-47F0-8D5C-B77E6AEEA28D}" type="datetimeFigureOut">
              <a:rPr lang="en-GB" smtClean="0"/>
              <a:t>09/07/2019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2251D57B-2CD8-44F6-8B4D-9F8355EAE222}" type="slidenum">
              <a:rPr lang="en-GB" smtClean="0"/>
              <a:t>‹#›</a:t>
            </a:fld>
            <a:endParaRPr lang="en-GB"/>
          </a:p>
        </p:txBody>
      </p:sp>
    </p:spTree>
    <p:extLst>
      <p:ext uri="{BB962C8B-B14F-4D97-AF65-F5344CB8AC3E}">
        <p14:creationId xmlns:p14="http://schemas.microsoft.com/office/powerpoint/2010/main" val="19866208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A4253F2-EFF9-47F0-8D5C-B77E6AEEA28D}" type="datetimeFigureOut">
              <a:rPr lang="en-GB" smtClean="0"/>
              <a:t>09/07/2019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251D57B-2CD8-44F6-8B4D-9F8355EAE222}" type="slidenum">
              <a:rPr lang="en-GB" smtClean="0"/>
              <a:t>‹#›</a:t>
            </a:fld>
            <a:endParaRPr lang="en-GB"/>
          </a:p>
        </p:txBody>
      </p:sp>
    </p:spTree>
    <p:extLst>
      <p:ext uri="{BB962C8B-B14F-4D97-AF65-F5344CB8AC3E}">
        <p14:creationId xmlns:p14="http://schemas.microsoft.com/office/powerpoint/2010/main" val="31468946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A4253F2-EFF9-47F0-8D5C-B77E6AEEA28D}" type="datetimeFigureOut">
              <a:rPr lang="en-GB" smtClean="0"/>
              <a:t>09/07/2019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251D57B-2CD8-44F6-8B4D-9F8355EAE222}" type="slidenum">
              <a:rPr lang="en-GB" smtClean="0"/>
              <a:t>‹#›</a:t>
            </a:fld>
            <a:endParaRPr lang="en-GB"/>
          </a:p>
        </p:txBody>
      </p:sp>
    </p:spTree>
    <p:extLst>
      <p:ext uri="{BB962C8B-B14F-4D97-AF65-F5344CB8AC3E}">
        <p14:creationId xmlns:p14="http://schemas.microsoft.com/office/powerpoint/2010/main" val="2739847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A4253F2-EFF9-47F0-8D5C-B77E6AEEA28D}" type="datetimeFigureOut">
              <a:rPr lang="en-GB" smtClean="0"/>
              <a:t>09/07/2019</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251D57B-2CD8-44F6-8B4D-9F8355EAE222}" type="slidenum">
              <a:rPr lang="en-GB" smtClean="0"/>
              <a:t>‹#›</a:t>
            </a:fld>
            <a:endParaRPr lang="en-GB"/>
          </a:p>
        </p:txBody>
      </p:sp>
    </p:spTree>
    <p:extLst>
      <p:ext uri="{BB962C8B-B14F-4D97-AF65-F5344CB8AC3E}">
        <p14:creationId xmlns:p14="http://schemas.microsoft.com/office/powerpoint/2010/main" val="12856323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4.xml"/><Relationship Id="rId5" Type="http://schemas.openxmlformats.org/officeDocument/2006/relationships/image" Target="../media/image6.jpeg"/><Relationship Id="rId4" Type="http://schemas.openxmlformats.org/officeDocument/2006/relationships/image" Target="../media/image3.jpeg"/></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4.xml"/><Relationship Id="rId5" Type="http://schemas.openxmlformats.org/officeDocument/2006/relationships/image" Target="../media/image6.jpeg"/><Relationship Id="rId4" Type="http://schemas.openxmlformats.org/officeDocument/2006/relationships/image" Target="../media/image3.jpeg"/></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6.jpeg"/></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4.xml"/><Relationship Id="rId5" Type="http://schemas.openxmlformats.org/officeDocument/2006/relationships/image" Target="../media/image6.jpeg"/><Relationship Id="rId4" Type="http://schemas.openxmlformats.org/officeDocument/2006/relationships/image" Target="../media/image3.jpeg"/></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4.xml"/><Relationship Id="rId5" Type="http://schemas.openxmlformats.org/officeDocument/2006/relationships/image" Target="../media/image6.jpeg"/><Relationship Id="rId4" Type="http://schemas.openxmlformats.org/officeDocument/2006/relationships/image" Target="../media/image3.jpeg"/></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5.xml"/><Relationship Id="rId1" Type="http://schemas.openxmlformats.org/officeDocument/2006/relationships/slideLayout" Target="../slideLayouts/slideLayout4.xml"/><Relationship Id="rId5" Type="http://schemas.openxmlformats.org/officeDocument/2006/relationships/image" Target="../media/image19.png"/><Relationship Id="rId4" Type="http://schemas.openxmlformats.org/officeDocument/2006/relationships/image" Target="../media/image6.jpeg"/></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6.xml"/><Relationship Id="rId1" Type="http://schemas.openxmlformats.org/officeDocument/2006/relationships/slideLayout" Target="../slideLayouts/slideLayout4.xml"/><Relationship Id="rId6" Type="http://schemas.openxmlformats.org/officeDocument/2006/relationships/image" Target="../media/image6.jpeg"/><Relationship Id="rId5" Type="http://schemas.openxmlformats.org/officeDocument/2006/relationships/image" Target="../media/image3.jpeg"/><Relationship Id="rId4" Type="http://schemas.openxmlformats.org/officeDocument/2006/relationships/image" Target="../media/image21.png"/></Relationships>
</file>

<file path=ppt/slides/_rels/slide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9.xml.rels><?xml version="1.0" encoding="UTF-8" standalone="yes"?>
<Relationships xmlns="http://schemas.openxmlformats.org/package/2006/relationships"><Relationship Id="rId3" Type="http://schemas.openxmlformats.org/officeDocument/2006/relationships/hyperlink" Target="https://highlandliteracy.com/oral-language-toolkit-sequence-and-narrative/"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hyperlink" Target="http://www.talk4writing.co.uk/" TargetMode="External"/><Relationship Id="rId5" Type="http://schemas.openxmlformats.org/officeDocument/2006/relationships/image" Target="../media/image6.jpeg"/><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hyperlink" Target="http://www.talk4writing.co.uk/" TargetMode="External"/><Relationship Id="rId4" Type="http://schemas.openxmlformats.org/officeDocument/2006/relationships/image" Target="../media/image6.jpeg"/></Relationships>
</file>

<file path=ppt/slides/_rels/slide2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hyperlink" Target="http://www.talk4writing.co.uk/" TargetMode="External"/><Relationship Id="rId4" Type="http://schemas.openxmlformats.org/officeDocument/2006/relationships/image" Target="../media/image6.jpeg"/></Relationships>
</file>

<file path=ppt/slides/_rels/slide2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hyperlink" Target="http://www.talk4writing.co.uk/" TargetMode="External"/><Relationship Id="rId4" Type="http://schemas.openxmlformats.org/officeDocument/2006/relationships/image" Target="../media/image6.jpeg"/></Relationships>
</file>

<file path=ppt/slides/_rels/slide24.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5.png"/><Relationship Id="rId7" Type="http://schemas.openxmlformats.org/officeDocument/2006/relationships/image" Target="../media/image27.pn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6.jpeg"/><Relationship Id="rId4" Type="http://schemas.openxmlformats.org/officeDocument/2006/relationships/image" Target="../media/image3.jpeg"/><Relationship Id="rId9" Type="http://schemas.openxmlformats.org/officeDocument/2006/relationships/image" Target="../media/image29.png"/></Relationships>
</file>

<file path=ppt/slides/_rels/slide2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30.png"/><Relationship Id="rId4" Type="http://schemas.openxmlformats.org/officeDocument/2006/relationships/image" Target="../media/image2.jpeg"/></Relationships>
</file>

<file path=ppt/slides/_rels/slide2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4.xml"/><Relationship Id="rId5" Type="http://schemas.openxmlformats.org/officeDocument/2006/relationships/image" Target="../media/image6.jpe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jpeg"/><Relationship Id="rId7"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jpeg"/><Relationship Id="rId9"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4.xml"/><Relationship Id="rId5" Type="http://schemas.openxmlformats.org/officeDocument/2006/relationships/image" Target="../media/image6.jpeg"/><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4.xml"/><Relationship Id="rId5" Type="http://schemas.openxmlformats.org/officeDocument/2006/relationships/image" Target="../media/image6.jpeg"/><Relationship Id="rId4" Type="http://schemas.openxmlformats.org/officeDocument/2006/relationships/image" Target="../media/image3.jpe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4.xml"/><Relationship Id="rId5" Type="http://schemas.openxmlformats.org/officeDocument/2006/relationships/image" Target="../media/image6.jpeg"/><Relationship Id="rId4" Type="http://schemas.openxmlformats.org/officeDocument/2006/relationships/image" Target="../media/image3.jpeg"/></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4.xml"/><Relationship Id="rId5" Type="http://schemas.openxmlformats.org/officeDocument/2006/relationships/image" Target="../media/image6.jpeg"/><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4" name="Rectangle 3"/>
          <p:cNvSpPr/>
          <p:nvPr/>
        </p:nvSpPr>
        <p:spPr>
          <a:xfrm>
            <a:off x="144016" y="144016"/>
            <a:ext cx="8892480" cy="6597352"/>
          </a:xfrm>
          <a:prstGeom prst="rect">
            <a:avLst/>
          </a:prstGeom>
          <a:solidFill>
            <a:schemeClr val="accent1">
              <a:lumMod val="20000"/>
              <a:lumOff val="80000"/>
            </a:schemeClr>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0" name="Shape 90"/>
          <p:cNvSpPr txBox="1">
            <a:spLocks noGrp="1"/>
          </p:cNvSpPr>
          <p:nvPr>
            <p:ph type="title"/>
          </p:nvPr>
        </p:nvSpPr>
        <p:spPr>
          <a:xfrm>
            <a:off x="181710" y="2708920"/>
            <a:ext cx="8817091" cy="3096344"/>
          </a:xfrm>
          <a:prstGeom prst="rect">
            <a:avLst/>
          </a:prstGeom>
          <a:noFill/>
          <a:ln>
            <a:noFill/>
          </a:ln>
        </p:spPr>
        <p:txBody>
          <a:bodyPr spcFirstLastPara="1" wrap="square" lIns="91425" tIns="45700" rIns="91425" bIns="45700" anchor="ctr" anchorCtr="0">
            <a:noAutofit/>
          </a:bodyPr>
          <a:lstStyle/>
          <a:p>
            <a:pPr algn="l"/>
            <a:r>
              <a:rPr lang="en-GB" sz="4800" b="1" dirty="0" smtClean="0">
                <a:solidFill>
                  <a:schemeClr val="dk1"/>
                </a:solidFill>
                <a:sym typeface="Calibri"/>
              </a:rPr>
              <a:t>Raising Attainment through developing a whole-school approach to sequence and narrative development to support comprehension and the creation of texts.</a:t>
            </a:r>
            <a:br>
              <a:rPr lang="en-GB" sz="4800" b="1" dirty="0" smtClean="0">
                <a:solidFill>
                  <a:schemeClr val="dk1"/>
                </a:solidFill>
                <a:sym typeface="Calibri"/>
              </a:rPr>
            </a:br>
            <a:r>
              <a:rPr lang="en-GB" sz="4800" b="1" dirty="0" smtClean="0">
                <a:solidFill>
                  <a:schemeClr val="dk1"/>
                </a:solidFill>
                <a:sym typeface="Calibri"/>
              </a:rPr>
              <a:t/>
            </a:r>
            <a:br>
              <a:rPr lang="en-GB" sz="4800" b="1" dirty="0" smtClean="0">
                <a:solidFill>
                  <a:schemeClr val="dk1"/>
                </a:solidFill>
                <a:sym typeface="Calibri"/>
              </a:rPr>
            </a:br>
            <a:r>
              <a:rPr lang="en-GB" sz="4800" b="1" dirty="0" smtClean="0">
                <a:solidFill>
                  <a:schemeClr val="dk1"/>
                </a:solidFill>
                <a:sym typeface="Calibri"/>
              </a:rPr>
              <a:t>Part 1</a:t>
            </a:r>
            <a:r>
              <a:rPr lang="en-GB" sz="3600" dirty="0"/>
              <a:t/>
            </a:r>
            <a:br>
              <a:rPr lang="en-GB" sz="3600" dirty="0"/>
            </a:br>
            <a:r>
              <a:rPr lang="en-GB" sz="1200" dirty="0"/>
              <a:t/>
            </a:r>
            <a:br>
              <a:rPr lang="en-GB" sz="1200" dirty="0"/>
            </a:br>
            <a:r>
              <a:rPr lang="en-GB" sz="3240" dirty="0"/>
              <a:t/>
            </a:r>
            <a:br>
              <a:rPr lang="en-GB" sz="3240" dirty="0"/>
            </a:br>
            <a:r>
              <a:rPr lang="en-GB" sz="3959" b="0" i="0" u="none" strike="noStrike" cap="none" dirty="0">
                <a:solidFill>
                  <a:schemeClr val="dk1"/>
                </a:solidFill>
                <a:latin typeface="Calibri"/>
                <a:ea typeface="Calibri"/>
                <a:cs typeface="Calibri"/>
                <a:sym typeface="Calibri"/>
              </a:rPr>
              <a:t/>
            </a:r>
            <a:br>
              <a:rPr lang="en-GB" sz="3959" b="0" i="0" u="none" strike="noStrike" cap="none" dirty="0">
                <a:solidFill>
                  <a:schemeClr val="dk1"/>
                </a:solidFill>
                <a:latin typeface="Calibri"/>
                <a:ea typeface="Calibri"/>
                <a:cs typeface="Calibri"/>
                <a:sym typeface="Calibri"/>
              </a:rPr>
            </a:br>
            <a:endParaRPr sz="2160" b="0" i="0" u="none" strike="noStrike" cap="none" dirty="0">
              <a:solidFill>
                <a:schemeClr val="dk1"/>
              </a:solidFill>
              <a:latin typeface="Calibri"/>
              <a:ea typeface="Calibri"/>
              <a:cs typeface="Calibri"/>
              <a:sym typeface="Calibri"/>
            </a:endParaRP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38956" y="5877272"/>
            <a:ext cx="1440180" cy="669036"/>
          </a:xfrm>
          <a:prstGeom prst="rect">
            <a:avLst/>
          </a:prstGeom>
        </p:spPr>
      </p:pic>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404664"/>
            <a:ext cx="1351037" cy="681523"/>
          </a:xfrm>
          <a:prstGeom prst="rect">
            <a:avLst/>
          </a:prstGeom>
        </p:spPr>
      </p:pic>
    </p:spTree>
    <p:extLst>
      <p:ext uri="{BB962C8B-B14F-4D97-AF65-F5344CB8AC3E}">
        <p14:creationId xmlns:p14="http://schemas.microsoft.com/office/powerpoint/2010/main" val="41501856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615"/>
        <p:cNvGrpSpPr/>
        <p:nvPr/>
      </p:nvGrpSpPr>
      <p:grpSpPr>
        <a:xfrm>
          <a:off x="0" y="0"/>
          <a:ext cx="0" cy="0"/>
          <a:chOff x="0" y="0"/>
          <a:chExt cx="0" cy="0"/>
        </a:xfrm>
      </p:grpSpPr>
      <p:sp>
        <p:nvSpPr>
          <p:cNvPr id="4" name="Rectangle 3"/>
          <p:cNvSpPr/>
          <p:nvPr/>
        </p:nvSpPr>
        <p:spPr>
          <a:xfrm>
            <a:off x="107504" y="637114"/>
            <a:ext cx="8712968" cy="707886"/>
          </a:xfrm>
          <a:prstGeom prst="rect">
            <a:avLst/>
          </a:prstGeom>
        </p:spPr>
        <p:txBody>
          <a:bodyPr wrap="square">
            <a:spAutoFit/>
          </a:bodyPr>
          <a:lstStyle/>
          <a:p>
            <a:pPr algn="ctr"/>
            <a:r>
              <a:rPr lang="en-GB" sz="4000" b="1" dirty="0" smtClean="0"/>
              <a:t>Alternative Sentence Structure</a:t>
            </a:r>
            <a:endParaRPr lang="en-GB" sz="4000" b="1" dirty="0"/>
          </a:p>
        </p:txBody>
      </p:sp>
      <p:sp>
        <p:nvSpPr>
          <p:cNvPr id="8" name="Rectangle 7"/>
          <p:cNvSpPr/>
          <p:nvPr/>
        </p:nvSpPr>
        <p:spPr>
          <a:xfrm>
            <a:off x="395536" y="4409817"/>
            <a:ext cx="8280920" cy="1323439"/>
          </a:xfrm>
          <a:prstGeom prst="rect">
            <a:avLst/>
          </a:prstGeom>
        </p:spPr>
        <p:txBody>
          <a:bodyPr wrap="square">
            <a:spAutoFit/>
          </a:bodyPr>
          <a:lstStyle/>
          <a:p>
            <a:r>
              <a:rPr lang="en-GB" sz="4000" dirty="0"/>
              <a:t>‘Early in the morning, the gymnast </a:t>
            </a:r>
            <a:r>
              <a:rPr lang="en-GB" sz="4000" dirty="0" smtClean="0"/>
              <a:t>was building a sandcastle at the beach.’</a:t>
            </a:r>
            <a:endParaRPr lang="en-GB" sz="4000" dirty="0"/>
          </a:p>
        </p:txBody>
      </p:sp>
      <p:pic>
        <p:nvPicPr>
          <p:cNvPr id="14342"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8534" y="1700808"/>
            <a:ext cx="8791575" cy="2638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96336" y="6021288"/>
            <a:ext cx="1152148" cy="535231"/>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5536" y="6021288"/>
            <a:ext cx="1061031" cy="535231"/>
          </a:xfrm>
          <a:prstGeom prst="rect">
            <a:avLst/>
          </a:prstGeom>
        </p:spPr>
      </p:pic>
    </p:spTree>
    <p:extLst>
      <p:ext uri="{BB962C8B-B14F-4D97-AF65-F5344CB8AC3E}">
        <p14:creationId xmlns:p14="http://schemas.microsoft.com/office/powerpoint/2010/main" val="23244403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615"/>
        <p:cNvGrpSpPr/>
        <p:nvPr/>
      </p:nvGrpSpPr>
      <p:grpSpPr>
        <a:xfrm>
          <a:off x="0" y="0"/>
          <a:ext cx="0" cy="0"/>
          <a:chOff x="0" y="0"/>
          <a:chExt cx="0" cy="0"/>
        </a:xfrm>
      </p:grpSpPr>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2172" y="2058732"/>
            <a:ext cx="6933136" cy="21254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1115616" y="260648"/>
            <a:ext cx="6840760" cy="584775"/>
          </a:xfrm>
          <a:prstGeom prst="rect">
            <a:avLst/>
          </a:prstGeom>
        </p:spPr>
        <p:txBody>
          <a:bodyPr wrap="square">
            <a:spAutoFit/>
          </a:bodyPr>
          <a:lstStyle/>
          <a:p>
            <a:pPr algn="ctr"/>
            <a:r>
              <a:rPr lang="en-GB" sz="3200" b="1" dirty="0" smtClean="0"/>
              <a:t>Adding description to narrative strings</a:t>
            </a:r>
            <a:endParaRPr lang="en-GB" sz="3200" b="1" dirty="0"/>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89107" y="312874"/>
            <a:ext cx="1152148" cy="535231"/>
          </a:xfrm>
          <a:prstGeom prst="rect">
            <a:avLst/>
          </a:prstGeom>
        </p:spPr>
      </p:pic>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3606" y="260648"/>
            <a:ext cx="1061031" cy="535231"/>
          </a:xfrm>
          <a:prstGeom prst="rect">
            <a:avLst/>
          </a:prstGeom>
        </p:spPr>
      </p:pic>
      <p:sp>
        <p:nvSpPr>
          <p:cNvPr id="2" name="TextBox 1"/>
          <p:cNvSpPr txBox="1"/>
          <p:nvPr/>
        </p:nvSpPr>
        <p:spPr>
          <a:xfrm>
            <a:off x="827584" y="977931"/>
            <a:ext cx="2088232" cy="954107"/>
          </a:xfrm>
          <a:prstGeom prst="rect">
            <a:avLst/>
          </a:prstGeom>
          <a:solidFill>
            <a:srgbClr val="FFFF00"/>
          </a:solidFill>
          <a:ln>
            <a:solidFill>
              <a:schemeClr val="tx1"/>
            </a:solidFill>
          </a:ln>
        </p:spPr>
        <p:txBody>
          <a:bodyPr wrap="square" rtlCol="0">
            <a:spAutoFit/>
          </a:bodyPr>
          <a:lstStyle/>
          <a:p>
            <a:pPr algn="ctr"/>
            <a:r>
              <a:rPr lang="en-GB" sz="2800" b="1" dirty="0" smtClean="0"/>
              <a:t>Describing the ‘who’</a:t>
            </a:r>
            <a:endParaRPr lang="en-GB" sz="2800" b="1" dirty="0"/>
          </a:p>
        </p:txBody>
      </p:sp>
      <p:cxnSp>
        <p:nvCxnSpPr>
          <p:cNvPr id="7" name="Straight Arrow Connector 6"/>
          <p:cNvCxnSpPr>
            <a:stCxn id="2" idx="2"/>
          </p:cNvCxnSpPr>
          <p:nvPr/>
        </p:nvCxnSpPr>
        <p:spPr>
          <a:xfrm flipH="1">
            <a:off x="1456567" y="1932038"/>
            <a:ext cx="415133" cy="106491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9" name="TextBox 8"/>
          <p:cNvSpPr txBox="1"/>
          <p:nvPr/>
        </p:nvSpPr>
        <p:spPr>
          <a:xfrm>
            <a:off x="1456567" y="4354912"/>
            <a:ext cx="2088232" cy="954107"/>
          </a:xfrm>
          <a:prstGeom prst="rect">
            <a:avLst/>
          </a:prstGeom>
          <a:solidFill>
            <a:srgbClr val="92D050"/>
          </a:solidFill>
          <a:ln>
            <a:solidFill>
              <a:schemeClr val="tx1"/>
            </a:solidFill>
          </a:ln>
        </p:spPr>
        <p:txBody>
          <a:bodyPr wrap="square" rtlCol="0">
            <a:spAutoFit/>
          </a:bodyPr>
          <a:lstStyle/>
          <a:p>
            <a:pPr algn="ctr"/>
            <a:r>
              <a:rPr lang="en-GB" sz="2800" b="1" dirty="0" smtClean="0"/>
              <a:t>Describing the ‘where’</a:t>
            </a:r>
            <a:endParaRPr lang="en-GB" sz="2800" b="1" dirty="0"/>
          </a:p>
        </p:txBody>
      </p:sp>
      <p:cxnSp>
        <p:nvCxnSpPr>
          <p:cNvPr id="10" name="Straight Arrow Connector 9"/>
          <p:cNvCxnSpPr/>
          <p:nvPr/>
        </p:nvCxnSpPr>
        <p:spPr>
          <a:xfrm flipV="1">
            <a:off x="2697618" y="3284984"/>
            <a:ext cx="847181" cy="106992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2" name="TextBox 11"/>
          <p:cNvSpPr txBox="1"/>
          <p:nvPr/>
        </p:nvSpPr>
        <p:spPr>
          <a:xfrm>
            <a:off x="4716016" y="968534"/>
            <a:ext cx="2088232" cy="954107"/>
          </a:xfrm>
          <a:prstGeom prst="rect">
            <a:avLst/>
          </a:prstGeom>
          <a:solidFill>
            <a:srgbClr val="FFC000"/>
          </a:solidFill>
          <a:ln>
            <a:solidFill>
              <a:schemeClr val="tx1"/>
            </a:solidFill>
          </a:ln>
        </p:spPr>
        <p:txBody>
          <a:bodyPr wrap="square" rtlCol="0">
            <a:spAutoFit/>
          </a:bodyPr>
          <a:lstStyle/>
          <a:p>
            <a:pPr algn="ctr"/>
            <a:r>
              <a:rPr lang="en-GB" sz="2800" b="1" dirty="0" smtClean="0"/>
              <a:t>Describing the ‘when’</a:t>
            </a:r>
            <a:endParaRPr lang="en-GB" sz="2800" b="1" dirty="0"/>
          </a:p>
        </p:txBody>
      </p:sp>
      <p:cxnSp>
        <p:nvCxnSpPr>
          <p:cNvPr id="13" name="Straight Arrow Connector 12"/>
          <p:cNvCxnSpPr>
            <a:stCxn id="12" idx="2"/>
          </p:cNvCxnSpPr>
          <p:nvPr/>
        </p:nvCxnSpPr>
        <p:spPr>
          <a:xfrm flipH="1">
            <a:off x="5344999" y="1922641"/>
            <a:ext cx="415133" cy="106491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4" name="TextBox 13"/>
          <p:cNvSpPr txBox="1"/>
          <p:nvPr/>
        </p:nvSpPr>
        <p:spPr>
          <a:xfrm>
            <a:off x="5134420" y="4209395"/>
            <a:ext cx="3403486" cy="1015663"/>
          </a:xfrm>
          <a:prstGeom prst="rect">
            <a:avLst/>
          </a:prstGeom>
          <a:solidFill>
            <a:schemeClr val="accent5">
              <a:lumMod val="40000"/>
              <a:lumOff val="60000"/>
            </a:schemeClr>
          </a:solidFill>
          <a:ln>
            <a:solidFill>
              <a:schemeClr val="tx1"/>
            </a:solidFill>
          </a:ln>
        </p:spPr>
        <p:txBody>
          <a:bodyPr wrap="square" rtlCol="0">
            <a:spAutoFit/>
          </a:bodyPr>
          <a:lstStyle/>
          <a:p>
            <a:pPr algn="ctr"/>
            <a:r>
              <a:rPr lang="en-GB" sz="2000" b="1" dirty="0" smtClean="0"/>
              <a:t>What is the problem/ event scenario?</a:t>
            </a:r>
          </a:p>
          <a:p>
            <a:pPr algn="ctr"/>
            <a:r>
              <a:rPr lang="en-GB" sz="2000" b="1" dirty="0" smtClean="0"/>
              <a:t>What is the solution/ end?</a:t>
            </a:r>
            <a:endParaRPr lang="en-GB" sz="2000" b="1" dirty="0"/>
          </a:p>
        </p:txBody>
      </p:sp>
      <p:cxnSp>
        <p:nvCxnSpPr>
          <p:cNvPr id="15" name="Straight Arrow Connector 14"/>
          <p:cNvCxnSpPr/>
          <p:nvPr/>
        </p:nvCxnSpPr>
        <p:spPr>
          <a:xfrm flipV="1">
            <a:off x="6422986" y="3108774"/>
            <a:ext cx="413177" cy="106992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20" name="TextBox 19"/>
          <p:cNvSpPr txBox="1"/>
          <p:nvPr/>
        </p:nvSpPr>
        <p:spPr>
          <a:xfrm>
            <a:off x="148775" y="5517232"/>
            <a:ext cx="8892480" cy="1200329"/>
          </a:xfrm>
          <a:prstGeom prst="rect">
            <a:avLst/>
          </a:prstGeom>
          <a:solidFill>
            <a:srgbClr val="FFFF99"/>
          </a:solidFill>
          <a:ln>
            <a:solidFill>
              <a:schemeClr val="tx1"/>
            </a:solidFill>
          </a:ln>
        </p:spPr>
        <p:txBody>
          <a:bodyPr wrap="square" rtlCol="0">
            <a:spAutoFit/>
          </a:bodyPr>
          <a:lstStyle/>
          <a:p>
            <a:r>
              <a:rPr lang="en-GB" sz="3600" b="1" dirty="0" smtClean="0"/>
              <a:t>Discuss: How could you use narrative strings in your class to analyse and create </a:t>
            </a:r>
            <a:r>
              <a:rPr lang="en-GB" sz="3600" b="1" dirty="0"/>
              <a:t>t</a:t>
            </a:r>
            <a:r>
              <a:rPr lang="en-GB" sz="3600" b="1" dirty="0" smtClean="0"/>
              <a:t>exts?</a:t>
            </a:r>
            <a:endParaRPr lang="en-GB" sz="3600" b="1" dirty="0"/>
          </a:p>
        </p:txBody>
      </p:sp>
    </p:spTree>
    <p:extLst>
      <p:ext uri="{BB962C8B-B14F-4D97-AF65-F5344CB8AC3E}">
        <p14:creationId xmlns:p14="http://schemas.microsoft.com/office/powerpoint/2010/main" val="378180574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615"/>
        <p:cNvGrpSpPr/>
        <p:nvPr/>
      </p:nvGrpSpPr>
      <p:grpSpPr>
        <a:xfrm>
          <a:off x="0" y="0"/>
          <a:ext cx="0" cy="0"/>
          <a:chOff x="0" y="0"/>
          <a:chExt cx="0" cy="0"/>
        </a:xfrm>
      </p:grpSpPr>
      <p:sp>
        <p:nvSpPr>
          <p:cNvPr id="2" name="Rectangle 1"/>
          <p:cNvSpPr/>
          <p:nvPr/>
        </p:nvSpPr>
        <p:spPr>
          <a:xfrm>
            <a:off x="251520" y="476672"/>
            <a:ext cx="8712968" cy="5324535"/>
          </a:xfrm>
          <a:prstGeom prst="rect">
            <a:avLst/>
          </a:prstGeom>
        </p:spPr>
        <p:txBody>
          <a:bodyPr wrap="square">
            <a:spAutoFit/>
          </a:bodyPr>
          <a:lstStyle/>
          <a:p>
            <a:r>
              <a:rPr lang="en-GB" sz="2800" b="1" dirty="0"/>
              <a:t>First </a:t>
            </a:r>
            <a:r>
              <a:rPr lang="en-GB" sz="2800" b="1" dirty="0">
                <a:sym typeface="Wingdings"/>
              </a:rPr>
              <a:t></a:t>
            </a:r>
            <a:r>
              <a:rPr lang="en-GB" sz="2800" b="1" dirty="0"/>
              <a:t> Next </a:t>
            </a:r>
            <a:r>
              <a:rPr lang="en-GB" sz="2800" b="1" dirty="0">
                <a:sym typeface="Wingdings"/>
              </a:rPr>
              <a:t></a:t>
            </a:r>
            <a:r>
              <a:rPr lang="en-GB" sz="2800" b="1" dirty="0"/>
              <a:t> Then </a:t>
            </a:r>
            <a:r>
              <a:rPr lang="en-GB" sz="2800" b="1" dirty="0">
                <a:sym typeface="Wingdings"/>
              </a:rPr>
              <a:t></a:t>
            </a:r>
            <a:r>
              <a:rPr lang="en-GB" sz="2800" b="1" dirty="0"/>
              <a:t> After that </a:t>
            </a:r>
            <a:r>
              <a:rPr lang="en-GB" sz="2800" b="1" dirty="0">
                <a:sym typeface="Wingdings"/>
              </a:rPr>
              <a:t></a:t>
            </a:r>
            <a:r>
              <a:rPr lang="en-GB" sz="2800" b="1" dirty="0"/>
              <a:t> Last/ Finally</a:t>
            </a:r>
            <a:endParaRPr lang="en-GB" sz="2800" dirty="0"/>
          </a:p>
          <a:p>
            <a:endParaRPr lang="en-GB" sz="2800" dirty="0" smtClean="0"/>
          </a:p>
          <a:p>
            <a:r>
              <a:rPr lang="en-GB" sz="2400" dirty="0" smtClean="0"/>
              <a:t>Once </a:t>
            </a:r>
            <a:r>
              <a:rPr lang="en-GB" sz="2400" dirty="0"/>
              <a:t>children are familiar with the narrative concepts of </a:t>
            </a:r>
            <a:r>
              <a:rPr lang="en-GB" sz="2400" b="1" i="1" dirty="0"/>
              <a:t>‘Who? </a:t>
            </a:r>
            <a:r>
              <a:rPr lang="en-GB" sz="2400" b="1" i="1" dirty="0">
                <a:sym typeface="Wingdings"/>
              </a:rPr>
              <a:t></a:t>
            </a:r>
            <a:r>
              <a:rPr lang="en-GB" sz="2400" b="1" i="1" dirty="0"/>
              <a:t> Where? </a:t>
            </a:r>
            <a:r>
              <a:rPr lang="en-GB" sz="2400" b="1" i="1" dirty="0">
                <a:sym typeface="Wingdings"/>
              </a:rPr>
              <a:t></a:t>
            </a:r>
            <a:r>
              <a:rPr lang="en-GB" sz="2400" b="1" i="1" dirty="0"/>
              <a:t> When? </a:t>
            </a:r>
            <a:r>
              <a:rPr lang="en-GB" sz="2400" b="1" i="1" dirty="0">
                <a:sym typeface="Wingdings"/>
              </a:rPr>
              <a:t></a:t>
            </a:r>
            <a:r>
              <a:rPr lang="en-GB" sz="2400" b="1" i="1" dirty="0"/>
              <a:t> What happened?’</a:t>
            </a:r>
            <a:r>
              <a:rPr lang="en-GB" sz="2400" dirty="0"/>
              <a:t> sequencing concepts should be developed with children. The order of these concepts, as recommended by Speech and Language Therapists</a:t>
            </a:r>
            <a:r>
              <a:rPr lang="en-GB" sz="2400" dirty="0" smtClean="0"/>
              <a:t>:</a:t>
            </a:r>
          </a:p>
          <a:p>
            <a:endParaRPr lang="en-GB" sz="2400" dirty="0" smtClean="0"/>
          </a:p>
          <a:p>
            <a:pPr marL="457200" lvl="0" indent="-457200">
              <a:buFont typeface="Wingdings" panose="05000000000000000000" pitchFamily="2" charset="2"/>
              <a:buChar char="Ø"/>
            </a:pPr>
            <a:r>
              <a:rPr lang="en-GB" sz="2800" b="1" dirty="0" smtClean="0"/>
              <a:t>First</a:t>
            </a:r>
            <a:endParaRPr lang="en-GB" sz="2800" dirty="0"/>
          </a:p>
          <a:p>
            <a:pPr marL="457200" lvl="0" indent="-457200">
              <a:buFont typeface="Wingdings" panose="05000000000000000000" pitchFamily="2" charset="2"/>
              <a:buChar char="Ø"/>
            </a:pPr>
            <a:r>
              <a:rPr lang="en-GB" sz="2800" b="1" dirty="0"/>
              <a:t>Next</a:t>
            </a:r>
            <a:endParaRPr lang="en-GB" sz="2800" dirty="0"/>
          </a:p>
          <a:p>
            <a:pPr marL="457200" lvl="0" indent="-457200">
              <a:buFont typeface="Wingdings" panose="05000000000000000000" pitchFamily="2" charset="2"/>
              <a:buChar char="Ø"/>
            </a:pPr>
            <a:r>
              <a:rPr lang="en-GB" sz="2800" b="1" dirty="0"/>
              <a:t>Then</a:t>
            </a:r>
            <a:endParaRPr lang="en-GB" sz="2800" dirty="0"/>
          </a:p>
          <a:p>
            <a:pPr marL="457200" lvl="0" indent="-457200">
              <a:buFont typeface="Wingdings" panose="05000000000000000000" pitchFamily="2" charset="2"/>
              <a:buChar char="Ø"/>
            </a:pPr>
            <a:r>
              <a:rPr lang="en-GB" sz="2800" b="1" dirty="0"/>
              <a:t>After that</a:t>
            </a:r>
            <a:endParaRPr lang="en-GB" sz="2800" dirty="0"/>
          </a:p>
          <a:p>
            <a:pPr marL="457200" lvl="0" indent="-457200">
              <a:buFont typeface="Wingdings" panose="05000000000000000000" pitchFamily="2" charset="2"/>
              <a:buChar char="Ø"/>
            </a:pPr>
            <a:r>
              <a:rPr lang="en-GB" sz="2800" b="1" dirty="0"/>
              <a:t>Last/ Finally.</a:t>
            </a:r>
            <a:endParaRPr lang="en-GB" sz="2800"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96336" y="6021288"/>
            <a:ext cx="1152148" cy="535231"/>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95536" y="6021288"/>
            <a:ext cx="1061031" cy="535231"/>
          </a:xfrm>
          <a:prstGeom prst="rect">
            <a:avLst/>
          </a:prstGeom>
        </p:spPr>
      </p:pic>
    </p:spTree>
    <p:extLst>
      <p:ext uri="{BB962C8B-B14F-4D97-AF65-F5344CB8AC3E}">
        <p14:creationId xmlns:p14="http://schemas.microsoft.com/office/powerpoint/2010/main" val="135309021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615"/>
        <p:cNvGrpSpPr/>
        <p:nvPr/>
      </p:nvGrpSpPr>
      <p:grpSpPr>
        <a:xfrm>
          <a:off x="0" y="0"/>
          <a:ext cx="0" cy="0"/>
          <a:chOff x="0" y="0"/>
          <a:chExt cx="0" cy="0"/>
        </a:xfrm>
      </p:grpSpPr>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6024" y="1268760"/>
            <a:ext cx="8748464" cy="17996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335381" y="3429000"/>
            <a:ext cx="8341071" cy="2554545"/>
          </a:xfrm>
          <a:prstGeom prst="rect">
            <a:avLst/>
          </a:prstGeom>
        </p:spPr>
        <p:txBody>
          <a:bodyPr wrap="square">
            <a:spAutoFit/>
          </a:bodyPr>
          <a:lstStyle/>
          <a:p>
            <a:r>
              <a:rPr lang="en-GB" sz="3200" i="1" dirty="0"/>
              <a:t>‘First we have an apple, next/ then …’ </a:t>
            </a:r>
            <a:r>
              <a:rPr lang="en-GB" sz="3200" dirty="0"/>
              <a:t>Pause and wait for children to generate what happened next/then. If they don’t after the pause, adult can model,</a:t>
            </a:r>
            <a:r>
              <a:rPr lang="en-GB" sz="3200" i="1" dirty="0"/>
              <a:t> ‘… someone has eaten it’.</a:t>
            </a:r>
            <a:r>
              <a:rPr lang="en-GB" sz="3200" dirty="0"/>
              <a:t> </a:t>
            </a:r>
          </a:p>
        </p:txBody>
      </p:sp>
      <p:sp>
        <p:nvSpPr>
          <p:cNvPr id="3" name="Rectangle 2"/>
          <p:cNvSpPr/>
          <p:nvPr/>
        </p:nvSpPr>
        <p:spPr>
          <a:xfrm>
            <a:off x="335382" y="260648"/>
            <a:ext cx="8485090" cy="707886"/>
          </a:xfrm>
          <a:prstGeom prst="rect">
            <a:avLst/>
          </a:prstGeom>
        </p:spPr>
        <p:txBody>
          <a:bodyPr wrap="square">
            <a:spAutoFit/>
          </a:bodyPr>
          <a:lstStyle/>
          <a:p>
            <a:pPr algn="ctr"/>
            <a:r>
              <a:rPr lang="en-GB" sz="4000" b="1" dirty="0" smtClean="0"/>
              <a:t>Start with a two part sequence</a:t>
            </a:r>
            <a:endParaRPr lang="en-GB" sz="4000" b="1" dirty="0"/>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96336" y="6021288"/>
            <a:ext cx="1152148" cy="535231"/>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5536" y="6021288"/>
            <a:ext cx="1061031" cy="535231"/>
          </a:xfrm>
          <a:prstGeom prst="rect">
            <a:avLst/>
          </a:prstGeom>
        </p:spPr>
      </p:pic>
    </p:spTree>
    <p:extLst>
      <p:ext uri="{BB962C8B-B14F-4D97-AF65-F5344CB8AC3E}">
        <p14:creationId xmlns:p14="http://schemas.microsoft.com/office/powerpoint/2010/main" val="41415500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615"/>
        <p:cNvGrpSpPr/>
        <p:nvPr/>
      </p:nvGrpSpPr>
      <p:grpSpPr>
        <a:xfrm>
          <a:off x="0" y="0"/>
          <a:ext cx="0" cy="0"/>
          <a:chOff x="0" y="0"/>
          <a:chExt cx="0" cy="0"/>
        </a:xfrm>
      </p:grpSpPr>
      <p:pic>
        <p:nvPicPr>
          <p:cNvPr id="122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1691" y="1700808"/>
            <a:ext cx="8692472" cy="20059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335382" y="3861048"/>
            <a:ext cx="8136904" cy="1938992"/>
          </a:xfrm>
          <a:prstGeom prst="rect">
            <a:avLst/>
          </a:prstGeom>
        </p:spPr>
        <p:txBody>
          <a:bodyPr wrap="square">
            <a:spAutoFit/>
          </a:bodyPr>
          <a:lstStyle/>
          <a:p>
            <a:r>
              <a:rPr lang="en-GB" sz="2400" i="1" dirty="0"/>
              <a:t>‘First I mixed the icing sugar and the water in the bowl.’</a:t>
            </a:r>
            <a:endParaRPr lang="en-GB" sz="2400" dirty="0"/>
          </a:p>
          <a:p>
            <a:r>
              <a:rPr lang="en-GB" sz="2400" i="1" dirty="0"/>
              <a:t>‘Next I spread the icing on my biscuit.’</a:t>
            </a:r>
            <a:endParaRPr lang="en-GB" sz="2400" dirty="0"/>
          </a:p>
          <a:p>
            <a:r>
              <a:rPr lang="en-GB" sz="2400" i="1" dirty="0"/>
              <a:t>‘Then I stuck the marshmallow on top of my biscuit.’</a:t>
            </a:r>
            <a:endParaRPr lang="en-GB" sz="2400" dirty="0"/>
          </a:p>
          <a:p>
            <a:r>
              <a:rPr lang="en-GB" sz="2400" i="1" dirty="0"/>
              <a:t>‘After that I decorated my biscuit with the red icing.’</a:t>
            </a:r>
            <a:endParaRPr lang="en-GB" sz="2400" dirty="0"/>
          </a:p>
          <a:p>
            <a:r>
              <a:rPr lang="en-GB" sz="2400" i="1" dirty="0"/>
              <a:t>‘Finally I ate my biscuit. It was yummy!’</a:t>
            </a:r>
            <a:endParaRPr lang="en-GB" sz="2400" dirty="0"/>
          </a:p>
        </p:txBody>
      </p:sp>
      <p:sp>
        <p:nvSpPr>
          <p:cNvPr id="4" name="Rectangle 3"/>
          <p:cNvSpPr/>
          <p:nvPr/>
        </p:nvSpPr>
        <p:spPr>
          <a:xfrm>
            <a:off x="335382" y="260648"/>
            <a:ext cx="8485090" cy="1323439"/>
          </a:xfrm>
          <a:prstGeom prst="rect">
            <a:avLst/>
          </a:prstGeom>
        </p:spPr>
        <p:txBody>
          <a:bodyPr wrap="square">
            <a:spAutoFit/>
          </a:bodyPr>
          <a:lstStyle/>
          <a:p>
            <a:pPr algn="ctr"/>
            <a:r>
              <a:rPr lang="en-GB" sz="4000" b="1" dirty="0" smtClean="0"/>
              <a:t>Develop sequences with more than two parts</a:t>
            </a:r>
            <a:endParaRPr lang="en-GB" sz="4000" b="1" dirty="0"/>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96336" y="6021288"/>
            <a:ext cx="1152148" cy="535231"/>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5536" y="6021288"/>
            <a:ext cx="1061031" cy="535231"/>
          </a:xfrm>
          <a:prstGeom prst="rect">
            <a:avLst/>
          </a:prstGeom>
        </p:spPr>
      </p:pic>
    </p:spTree>
    <p:extLst>
      <p:ext uri="{BB962C8B-B14F-4D97-AF65-F5344CB8AC3E}">
        <p14:creationId xmlns:p14="http://schemas.microsoft.com/office/powerpoint/2010/main" val="30078506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615"/>
        <p:cNvGrpSpPr/>
        <p:nvPr/>
      </p:nvGrpSpPr>
      <p:grpSpPr>
        <a:xfrm>
          <a:off x="0" y="0"/>
          <a:ext cx="0" cy="0"/>
          <a:chOff x="0" y="0"/>
          <a:chExt cx="0" cy="0"/>
        </a:xfrm>
      </p:grpSpPr>
      <p:sp>
        <p:nvSpPr>
          <p:cNvPr id="2" name="Rectangle 1"/>
          <p:cNvSpPr/>
          <p:nvPr/>
        </p:nvSpPr>
        <p:spPr>
          <a:xfrm>
            <a:off x="251520" y="404664"/>
            <a:ext cx="8640960" cy="1200329"/>
          </a:xfrm>
          <a:prstGeom prst="rect">
            <a:avLst/>
          </a:prstGeom>
        </p:spPr>
        <p:txBody>
          <a:bodyPr wrap="square">
            <a:spAutoFit/>
          </a:bodyPr>
          <a:lstStyle/>
          <a:p>
            <a:pPr algn="ctr"/>
            <a:r>
              <a:rPr lang="en-GB" sz="3600" b="1" dirty="0" smtClean="0"/>
              <a:t>Using sequence concepts to retell and create texts</a:t>
            </a:r>
            <a:endParaRPr lang="en-GB" sz="3600" b="1" dirty="0"/>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96336" y="6021288"/>
            <a:ext cx="1152148" cy="535231"/>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95536" y="6021288"/>
            <a:ext cx="1061031" cy="535231"/>
          </a:xfrm>
          <a:prstGeom prst="rect">
            <a:avLst/>
          </a:prstGeom>
        </p:spPr>
      </p:pic>
      <p:pic>
        <p:nvPicPr>
          <p:cNvPr id="8" name="Picture 7"/>
          <p:cNvPicPr/>
          <p:nvPr/>
        </p:nvPicPr>
        <p:blipFill>
          <a:blip r:embed="rId5"/>
          <a:stretch>
            <a:fillRect/>
          </a:stretch>
        </p:blipFill>
        <p:spPr>
          <a:xfrm>
            <a:off x="323528" y="1916832"/>
            <a:ext cx="8496944" cy="3096344"/>
          </a:xfrm>
          <a:prstGeom prst="rect">
            <a:avLst/>
          </a:prstGeom>
        </p:spPr>
      </p:pic>
    </p:spTree>
    <p:extLst>
      <p:ext uri="{BB962C8B-B14F-4D97-AF65-F5344CB8AC3E}">
        <p14:creationId xmlns:p14="http://schemas.microsoft.com/office/powerpoint/2010/main" val="56855931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615"/>
        <p:cNvGrpSpPr/>
        <p:nvPr/>
      </p:nvGrpSpPr>
      <p:grpSpPr>
        <a:xfrm>
          <a:off x="0" y="0"/>
          <a:ext cx="0" cy="0"/>
          <a:chOff x="0" y="0"/>
          <a:chExt cx="0" cy="0"/>
        </a:xfrm>
      </p:grpSpPr>
      <p:pic>
        <p:nvPicPr>
          <p:cNvPr id="133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79712" y="4046111"/>
            <a:ext cx="5311911" cy="25512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31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79712" y="1595291"/>
            <a:ext cx="5364088" cy="23377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251520" y="404664"/>
            <a:ext cx="8640960" cy="1200329"/>
          </a:xfrm>
          <a:prstGeom prst="rect">
            <a:avLst/>
          </a:prstGeom>
        </p:spPr>
        <p:txBody>
          <a:bodyPr wrap="square">
            <a:spAutoFit/>
          </a:bodyPr>
          <a:lstStyle/>
          <a:p>
            <a:pPr algn="ctr"/>
            <a:r>
              <a:rPr lang="en-GB" sz="3600" b="1" dirty="0" smtClean="0"/>
              <a:t>Use sequence and narrative planners to create texts</a:t>
            </a:r>
            <a:endParaRPr lang="en-GB" sz="3600" b="1" dirty="0"/>
          </a:p>
        </p:txBody>
      </p:sp>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596336" y="6021288"/>
            <a:ext cx="1152148" cy="535231"/>
          </a:xfrm>
          <a:prstGeom prst="rect">
            <a:avLst/>
          </a:prstGeom>
        </p:spPr>
      </p:pic>
      <p:pic>
        <p:nvPicPr>
          <p:cNvPr id="7" name="Picture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95536" y="6021288"/>
            <a:ext cx="1061031" cy="535231"/>
          </a:xfrm>
          <a:prstGeom prst="rect">
            <a:avLst/>
          </a:prstGeom>
        </p:spPr>
      </p:pic>
    </p:spTree>
    <p:extLst>
      <p:ext uri="{BB962C8B-B14F-4D97-AF65-F5344CB8AC3E}">
        <p14:creationId xmlns:p14="http://schemas.microsoft.com/office/powerpoint/2010/main" val="51002013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itle 1"/>
          <p:cNvSpPr>
            <a:spLocks noGrp="1"/>
          </p:cNvSpPr>
          <p:nvPr>
            <p:ph type="title"/>
          </p:nvPr>
        </p:nvSpPr>
        <p:spPr>
          <a:xfrm>
            <a:off x="457200" y="269776"/>
            <a:ext cx="8229600" cy="1143000"/>
          </a:xfrm>
        </p:spPr>
        <p:txBody>
          <a:bodyPr>
            <a:normAutofit fontScale="90000"/>
          </a:bodyPr>
          <a:lstStyle/>
          <a:p>
            <a:pPr lvl="0"/>
            <a:r>
              <a:rPr lang="en-GB" sz="6000" b="1" dirty="0"/>
              <a:t>Sequence and Narrative</a:t>
            </a:r>
            <a:r>
              <a:rPr lang="en-GB" b="1" dirty="0"/>
              <a:t/>
            </a:r>
            <a:br>
              <a:rPr lang="en-GB" b="1" dirty="0"/>
            </a:br>
            <a:endParaRPr lang="en-GB" dirty="0"/>
          </a:p>
        </p:txBody>
      </p:sp>
      <p:sp>
        <p:nvSpPr>
          <p:cNvPr id="8" name="Shape 275"/>
          <p:cNvSpPr txBox="1">
            <a:spLocks noGrp="1"/>
          </p:cNvSpPr>
          <p:nvPr>
            <p:ph type="body" idx="1"/>
          </p:nvPr>
        </p:nvSpPr>
        <p:spPr>
          <a:xfrm>
            <a:off x="179512" y="980728"/>
            <a:ext cx="8638902" cy="4525963"/>
          </a:xfrm>
          <a:prstGeom prst="rect">
            <a:avLst/>
          </a:prstGeom>
          <a:noFill/>
          <a:ln>
            <a:noFill/>
          </a:ln>
        </p:spPr>
        <p:txBody>
          <a:bodyPr spcFirstLastPara="1" wrap="square" lIns="91425" tIns="45700" rIns="91425" bIns="45700" anchor="t" anchorCtr="0">
            <a:noAutofit/>
          </a:bodyPr>
          <a:lstStyle/>
          <a:p>
            <a:pPr marL="0" marR="0" lvl="0" indent="0" rtl="0">
              <a:spcBef>
                <a:spcPts val="0"/>
              </a:spcBef>
              <a:spcAft>
                <a:spcPts val="0"/>
              </a:spcAft>
              <a:buClr>
                <a:schemeClr val="dk1"/>
              </a:buClr>
              <a:buSzPts val="3200"/>
              <a:buNone/>
            </a:pPr>
            <a:r>
              <a:rPr lang="en-GB" sz="4000" dirty="0" smtClean="0"/>
              <a:t>Discuss:</a:t>
            </a:r>
          </a:p>
          <a:p>
            <a:pPr indent="-457200">
              <a:spcBef>
                <a:spcPts val="0"/>
              </a:spcBef>
            </a:pPr>
            <a:r>
              <a:rPr lang="en-GB" sz="4000" dirty="0" smtClean="0"/>
              <a:t>How could you use the sequence and narrative templates to support children’s oral language and reading comprehension?</a:t>
            </a:r>
          </a:p>
          <a:p>
            <a:pPr indent="-457200">
              <a:spcBef>
                <a:spcPts val="0"/>
              </a:spcBef>
            </a:pPr>
            <a:r>
              <a:rPr lang="en-GB" sz="4000" dirty="0" smtClean="0"/>
              <a:t>How could you use the sequence and narrative templates to support the creation of texts?</a:t>
            </a:r>
            <a:endParaRPr lang="en-GB" sz="2800" dirty="0" smtClean="0"/>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96336" y="6062121"/>
            <a:ext cx="1152148" cy="535231"/>
          </a:xfrm>
          <a:prstGeom prst="rect">
            <a:avLst/>
          </a:prstGeom>
        </p:spPr>
      </p:pic>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95536" y="6062121"/>
            <a:ext cx="1061031" cy="535231"/>
          </a:xfrm>
          <a:prstGeom prst="rect">
            <a:avLst/>
          </a:prstGeom>
        </p:spPr>
      </p:pic>
    </p:spTree>
    <p:extLst>
      <p:ext uri="{BB962C8B-B14F-4D97-AF65-F5344CB8AC3E}">
        <p14:creationId xmlns:p14="http://schemas.microsoft.com/office/powerpoint/2010/main" val="429389186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5450" y="358770"/>
            <a:ext cx="1440180" cy="669036"/>
          </a:xfrm>
          <a:prstGeom prst="rect">
            <a:avLst/>
          </a:prstGeom>
        </p:spPr>
      </p:pic>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404664"/>
            <a:ext cx="1351037" cy="681523"/>
          </a:xfrm>
          <a:prstGeom prst="rect">
            <a:avLst/>
          </a:prstGeom>
        </p:spPr>
      </p:pic>
      <p:sp>
        <p:nvSpPr>
          <p:cNvPr id="2" name="AutoShape 2" descr="Image result for pre teaching vocabulary"/>
          <p:cNvSpPr>
            <a:spLocks noChangeAspect="1" noChangeArrowheads="1"/>
          </p:cNvSpPr>
          <p:nvPr/>
        </p:nvSpPr>
        <p:spPr bwMode="auto">
          <a:xfrm>
            <a:off x="12065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 name="Title 1"/>
          <p:cNvSpPr>
            <a:spLocks noGrp="1"/>
          </p:cNvSpPr>
          <p:nvPr>
            <p:ph type="title"/>
          </p:nvPr>
        </p:nvSpPr>
        <p:spPr>
          <a:xfrm>
            <a:off x="425450" y="962442"/>
            <a:ext cx="8229600" cy="1143000"/>
          </a:xfrm>
        </p:spPr>
        <p:txBody>
          <a:bodyPr>
            <a:normAutofit/>
          </a:bodyPr>
          <a:lstStyle/>
          <a:p>
            <a:r>
              <a:rPr lang="en-GB" b="1" dirty="0" smtClean="0"/>
              <a:t>How do Children Learn to Write?</a:t>
            </a:r>
            <a:endParaRPr lang="en-GB" b="1" dirty="0"/>
          </a:p>
        </p:txBody>
      </p:sp>
      <p:sp>
        <p:nvSpPr>
          <p:cNvPr id="7" name="TextBox 6"/>
          <p:cNvSpPr txBox="1"/>
          <p:nvPr/>
        </p:nvSpPr>
        <p:spPr>
          <a:xfrm>
            <a:off x="1385900" y="3212976"/>
            <a:ext cx="6408712" cy="523220"/>
          </a:xfrm>
          <a:prstGeom prst="rect">
            <a:avLst/>
          </a:prstGeom>
          <a:solidFill>
            <a:srgbClr val="FFFF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n-GB" sz="2800" b="1" dirty="0"/>
              <a:t>Learn language by hearing it, saying </a:t>
            </a:r>
            <a:r>
              <a:rPr lang="en-GB" sz="2800" b="1" dirty="0" smtClean="0"/>
              <a:t>it</a:t>
            </a:r>
            <a:endParaRPr lang="en-GB" sz="2800" b="1" dirty="0"/>
          </a:p>
        </p:txBody>
      </p:sp>
      <p:sp>
        <p:nvSpPr>
          <p:cNvPr id="8" name="TextBox 7"/>
          <p:cNvSpPr txBox="1"/>
          <p:nvPr/>
        </p:nvSpPr>
        <p:spPr>
          <a:xfrm>
            <a:off x="1385900" y="3861048"/>
            <a:ext cx="6408712" cy="523220"/>
          </a:xfrm>
          <a:prstGeom prst="rect">
            <a:avLst/>
          </a:prstGeo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n-GB" sz="2800" b="1" dirty="0"/>
              <a:t>Modelling – recasting – </a:t>
            </a:r>
            <a:r>
              <a:rPr lang="en-GB" sz="2800" b="1" dirty="0" smtClean="0"/>
              <a:t>extending</a:t>
            </a:r>
            <a:endParaRPr lang="en-GB" sz="2800" b="1" dirty="0"/>
          </a:p>
        </p:txBody>
      </p:sp>
      <p:sp>
        <p:nvSpPr>
          <p:cNvPr id="12" name="TextBox 11"/>
          <p:cNvSpPr txBox="1"/>
          <p:nvPr/>
        </p:nvSpPr>
        <p:spPr>
          <a:xfrm>
            <a:off x="1385900" y="4509120"/>
            <a:ext cx="6408712" cy="523220"/>
          </a:xfrm>
          <a:prstGeom prst="rect">
            <a:avLst/>
          </a:pr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n-GB" sz="2800" b="1" dirty="0"/>
              <a:t>Memorable, meaningful </a:t>
            </a:r>
            <a:r>
              <a:rPr lang="en-GB" sz="2800" b="1" dirty="0" smtClean="0"/>
              <a:t>repetition</a:t>
            </a:r>
            <a:endParaRPr lang="en-GB" sz="2800" b="1" dirty="0"/>
          </a:p>
        </p:txBody>
      </p:sp>
      <p:sp>
        <p:nvSpPr>
          <p:cNvPr id="13" name="TextBox 12"/>
          <p:cNvSpPr txBox="1"/>
          <p:nvPr/>
        </p:nvSpPr>
        <p:spPr>
          <a:xfrm>
            <a:off x="1385900" y="5157192"/>
            <a:ext cx="6408712" cy="523220"/>
          </a:xfrm>
          <a:prstGeom prst="rect">
            <a:avLst/>
          </a:prstGeom>
          <a:solidFill>
            <a:srgbClr val="FF66FF"/>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n-GB" sz="2800" b="1" dirty="0" smtClean="0"/>
              <a:t>Grammatical rules</a:t>
            </a:r>
            <a:endParaRPr lang="en-GB" sz="2800" b="1" dirty="0"/>
          </a:p>
        </p:txBody>
      </p:sp>
      <p:sp>
        <p:nvSpPr>
          <p:cNvPr id="15" name="Title 1"/>
          <p:cNvSpPr txBox="1">
            <a:spLocks/>
          </p:cNvSpPr>
          <p:nvPr/>
        </p:nvSpPr>
        <p:spPr>
          <a:xfrm>
            <a:off x="755576" y="2083806"/>
            <a:ext cx="7560840" cy="913146"/>
          </a:xfrm>
          <a:prstGeom prst="rect">
            <a:avLst/>
          </a:prstGeom>
          <a:solidFill>
            <a:srgbClr val="FFC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b="1" dirty="0" smtClean="0"/>
              <a:t>Hear, Talk, Write</a:t>
            </a:r>
            <a:endParaRPr lang="en-GB" b="1" dirty="0"/>
          </a:p>
        </p:txBody>
      </p:sp>
      <p:sp>
        <p:nvSpPr>
          <p:cNvPr id="14" name="TextBox 13"/>
          <p:cNvSpPr txBox="1"/>
          <p:nvPr/>
        </p:nvSpPr>
        <p:spPr>
          <a:xfrm>
            <a:off x="1385900" y="5819790"/>
            <a:ext cx="6408712" cy="523220"/>
          </a:xfrm>
          <a:prstGeom prst="rect">
            <a:avLst/>
          </a:prstGeom>
          <a:solidFill>
            <a:schemeClr val="accent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n-GB" sz="2800" b="1" dirty="0"/>
              <a:t>Being read to and </a:t>
            </a:r>
            <a:r>
              <a:rPr lang="en-GB" sz="2800" b="1" dirty="0" smtClean="0"/>
              <a:t>reading</a:t>
            </a:r>
            <a:endParaRPr lang="en-GB" sz="2800" b="1" dirty="0"/>
          </a:p>
        </p:txBody>
      </p:sp>
    </p:spTree>
    <p:extLst>
      <p:ext uri="{BB962C8B-B14F-4D97-AF65-F5344CB8AC3E}">
        <p14:creationId xmlns:p14="http://schemas.microsoft.com/office/powerpoint/2010/main" val="62511527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itle 1"/>
          <p:cNvSpPr>
            <a:spLocks noGrp="1"/>
          </p:cNvSpPr>
          <p:nvPr>
            <p:ph type="title"/>
          </p:nvPr>
        </p:nvSpPr>
        <p:spPr>
          <a:xfrm>
            <a:off x="475456" y="332656"/>
            <a:ext cx="8229600" cy="1143000"/>
          </a:xfrm>
        </p:spPr>
        <p:txBody>
          <a:bodyPr>
            <a:normAutofit fontScale="90000"/>
          </a:bodyPr>
          <a:lstStyle/>
          <a:p>
            <a:pPr lvl="0"/>
            <a:r>
              <a:rPr lang="en-GB" sz="6000" b="1" dirty="0" smtClean="0"/>
              <a:t>Talk for Writing© approach</a:t>
            </a:r>
            <a:r>
              <a:rPr lang="en-GB" b="1" dirty="0"/>
              <a:t/>
            </a:r>
            <a:br>
              <a:rPr lang="en-GB" b="1" dirty="0"/>
            </a:br>
            <a:endParaRPr lang="en-GB" dirty="0"/>
          </a:p>
        </p:txBody>
      </p:sp>
      <p:sp>
        <p:nvSpPr>
          <p:cNvPr id="8" name="Shape 275"/>
          <p:cNvSpPr txBox="1">
            <a:spLocks noGrp="1"/>
          </p:cNvSpPr>
          <p:nvPr>
            <p:ph type="body" idx="1"/>
          </p:nvPr>
        </p:nvSpPr>
        <p:spPr>
          <a:xfrm>
            <a:off x="395536" y="1052736"/>
            <a:ext cx="8352948" cy="1008112"/>
          </a:xfrm>
          <a:prstGeom prst="rect">
            <a:avLst/>
          </a:prstGeom>
          <a:solidFill>
            <a:srgbClr val="FFFFCC"/>
          </a:solidFill>
          <a:ln>
            <a:solidFill>
              <a:schemeClr val="accent1"/>
            </a:solidFill>
          </a:ln>
        </p:spPr>
        <p:txBody>
          <a:bodyPr spcFirstLastPara="1" wrap="square" lIns="91425" tIns="45700" rIns="91425" bIns="45700" anchor="t" anchorCtr="0">
            <a:noAutofit/>
          </a:bodyPr>
          <a:lstStyle/>
          <a:p>
            <a:pPr marL="0" lvl="0" indent="0">
              <a:spcBef>
                <a:spcPts val="0"/>
              </a:spcBef>
              <a:buNone/>
            </a:pPr>
            <a:r>
              <a:rPr lang="en-GB" sz="2800" b="1" dirty="0" smtClean="0"/>
              <a:t>Taken </a:t>
            </a:r>
            <a:r>
              <a:rPr lang="en-GB" sz="2800" b="1" dirty="0"/>
              <a:t>from: </a:t>
            </a:r>
            <a:r>
              <a:rPr lang="en-GB" sz="2800" b="1" dirty="0">
                <a:hlinkClick r:id="rId3"/>
              </a:rPr>
              <a:t>https://highlandliteracy.com/oral-language-toolkit-sequence-and-narrative</a:t>
            </a:r>
            <a:r>
              <a:rPr lang="en-GB" sz="2800" b="1" dirty="0" smtClean="0">
                <a:hlinkClick r:id="rId3"/>
              </a:rPr>
              <a:t>/</a:t>
            </a:r>
            <a:r>
              <a:rPr lang="en-GB" sz="2800" b="1" dirty="0" smtClean="0"/>
              <a:t> </a:t>
            </a:r>
          </a:p>
          <a:p>
            <a:pPr marL="0" marR="0" lvl="0" indent="0" rtl="0">
              <a:spcBef>
                <a:spcPts val="0"/>
              </a:spcBef>
              <a:spcAft>
                <a:spcPts val="0"/>
              </a:spcAft>
              <a:buClr>
                <a:schemeClr val="dk1"/>
              </a:buClr>
              <a:buSzPts val="3200"/>
              <a:buNone/>
            </a:pPr>
            <a:endParaRPr lang="en-GB" sz="2200" dirty="0" smtClean="0"/>
          </a:p>
        </p:txBody>
      </p:sp>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68324" y="6062121"/>
            <a:ext cx="1152148" cy="535231"/>
          </a:xfrm>
          <a:prstGeom prst="rect">
            <a:avLst/>
          </a:prstGeom>
        </p:spPr>
      </p:pic>
      <p:pic>
        <p:nvPicPr>
          <p:cNvPr id="10" name="Picture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5536" y="6062121"/>
            <a:ext cx="1061031" cy="535231"/>
          </a:xfrm>
          <a:prstGeom prst="rect">
            <a:avLst/>
          </a:prstGeom>
        </p:spPr>
      </p:pic>
      <p:sp>
        <p:nvSpPr>
          <p:cNvPr id="2" name="TextBox 1"/>
          <p:cNvSpPr txBox="1"/>
          <p:nvPr/>
        </p:nvSpPr>
        <p:spPr>
          <a:xfrm>
            <a:off x="395536" y="2492896"/>
            <a:ext cx="8352948" cy="2585323"/>
          </a:xfrm>
          <a:prstGeom prst="rect">
            <a:avLst/>
          </a:prstGeom>
          <a:noFill/>
        </p:spPr>
        <p:txBody>
          <a:bodyPr wrap="square" rtlCol="0">
            <a:spAutoFit/>
          </a:bodyPr>
          <a:lstStyle/>
          <a:p>
            <a:pPr marL="857250" indent="-857250">
              <a:buFont typeface="Wingdings" panose="05000000000000000000" pitchFamily="2" charset="2"/>
              <a:buChar char="q"/>
            </a:pPr>
            <a:r>
              <a:rPr lang="en-GB" sz="5400" dirty="0" smtClean="0"/>
              <a:t>Step 1: Imitation</a:t>
            </a:r>
          </a:p>
          <a:p>
            <a:pPr marL="857250" indent="-857250">
              <a:buFont typeface="Wingdings" panose="05000000000000000000" pitchFamily="2" charset="2"/>
              <a:buChar char="q"/>
            </a:pPr>
            <a:r>
              <a:rPr lang="en-GB" sz="5400" dirty="0" smtClean="0"/>
              <a:t>Step 2: Innovation</a:t>
            </a:r>
          </a:p>
          <a:p>
            <a:pPr marL="857250" indent="-857250">
              <a:buFont typeface="Wingdings" panose="05000000000000000000" pitchFamily="2" charset="2"/>
              <a:buChar char="q"/>
            </a:pPr>
            <a:r>
              <a:rPr lang="en-GB" sz="5400" dirty="0" smtClean="0"/>
              <a:t>Step 3: Invention</a:t>
            </a:r>
            <a:endParaRPr lang="en-GB" sz="5400" dirty="0"/>
          </a:p>
        </p:txBody>
      </p:sp>
      <p:sp>
        <p:nvSpPr>
          <p:cNvPr id="3" name="TextBox 2"/>
          <p:cNvSpPr txBox="1"/>
          <p:nvPr/>
        </p:nvSpPr>
        <p:spPr>
          <a:xfrm>
            <a:off x="1583678" y="5674022"/>
            <a:ext cx="5976664" cy="923330"/>
          </a:xfrm>
          <a:prstGeom prst="rect">
            <a:avLst/>
          </a:prstGeom>
          <a:solidFill>
            <a:srgbClr val="FFFFCC"/>
          </a:solidFill>
          <a:ln>
            <a:solidFill>
              <a:schemeClr val="accent1"/>
            </a:solidFill>
          </a:ln>
        </p:spPr>
        <p:txBody>
          <a:bodyPr wrap="square" rtlCol="0">
            <a:spAutoFit/>
          </a:bodyPr>
          <a:lstStyle/>
          <a:p>
            <a:r>
              <a:rPr lang="en-GB" b="1" dirty="0"/>
              <a:t>The Talk for Writing approach</a:t>
            </a:r>
            <a:r>
              <a:rPr lang="en-GB" b="1" baseline="30000" dirty="0"/>
              <a:t>© </a:t>
            </a:r>
            <a:r>
              <a:rPr lang="en-GB" b="1" dirty="0"/>
              <a:t>- Pie Corbett. Used with kind permission. For further details, training and resources, visit: </a:t>
            </a:r>
            <a:r>
              <a:rPr lang="en-GB" b="1" u="sng" dirty="0">
                <a:hlinkClick r:id="rId6"/>
              </a:rPr>
              <a:t>http://www.talk4writing.co.uk</a:t>
            </a:r>
            <a:r>
              <a:rPr lang="en-GB" b="1" u="sng" dirty="0" smtClean="0">
                <a:hlinkClick r:id="rId6"/>
              </a:rPr>
              <a:t>/</a:t>
            </a:r>
            <a:endParaRPr lang="en-GB" b="1" u="sng" dirty="0" smtClean="0"/>
          </a:p>
        </p:txBody>
      </p:sp>
    </p:spTree>
    <p:extLst>
      <p:ext uri="{BB962C8B-B14F-4D97-AF65-F5344CB8AC3E}">
        <p14:creationId xmlns:p14="http://schemas.microsoft.com/office/powerpoint/2010/main" val="39805161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endParaRPr lang="en-GB" i="1" dirty="0">
              <a:solidFill>
                <a:schemeClr val="dk1"/>
              </a:solidFill>
              <a:ea typeface="Calibri"/>
              <a:cs typeface="Calibri"/>
              <a:sym typeface="Calibri"/>
            </a:endParaRPr>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5450" y="404664"/>
            <a:ext cx="1440180" cy="669036"/>
          </a:xfrm>
          <a:prstGeom prst="rect">
            <a:avLst/>
          </a:prstGeom>
        </p:spPr>
      </p:pic>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404664"/>
            <a:ext cx="1351037" cy="681523"/>
          </a:xfrm>
          <a:prstGeom prst="rect">
            <a:avLst/>
          </a:prstGeom>
        </p:spPr>
      </p:pic>
      <p:sp>
        <p:nvSpPr>
          <p:cNvPr id="2" name="AutoShape 2" descr="Image result for pre teaching vocabulary"/>
          <p:cNvSpPr>
            <a:spLocks noChangeAspect="1" noChangeArrowheads="1"/>
          </p:cNvSpPr>
          <p:nvPr/>
        </p:nvSpPr>
        <p:spPr bwMode="auto">
          <a:xfrm>
            <a:off x="12065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 name="TextBox 3"/>
          <p:cNvSpPr txBox="1"/>
          <p:nvPr/>
        </p:nvSpPr>
        <p:spPr>
          <a:xfrm>
            <a:off x="390359" y="2060848"/>
            <a:ext cx="8388777" cy="3416320"/>
          </a:xfrm>
          <a:prstGeom prst="rect">
            <a:avLst/>
          </a:prstGeom>
          <a:solidFill>
            <a:srgbClr val="FFFF99"/>
          </a:solidFill>
          <a:effectLst>
            <a:glow rad="228600">
              <a:schemeClr val="accent6">
                <a:satMod val="175000"/>
                <a:alpha val="40000"/>
              </a:schemeClr>
            </a:glow>
          </a:effectLst>
        </p:spPr>
        <p:txBody>
          <a:bodyPr wrap="square" rtlCol="0">
            <a:spAutoFit/>
          </a:bodyPr>
          <a:lstStyle/>
          <a:p>
            <a:pPr algn="ctr"/>
            <a:r>
              <a:rPr lang="en-GB" sz="7200" b="1" i="1" dirty="0" smtClean="0"/>
              <a:t>Listening and Talking is the Gateway to Reading and Writing</a:t>
            </a:r>
            <a:endParaRPr lang="en-GB" sz="7200" b="1" i="1" dirty="0"/>
          </a:p>
        </p:txBody>
      </p:sp>
    </p:spTree>
    <p:extLst>
      <p:ext uri="{BB962C8B-B14F-4D97-AF65-F5344CB8AC3E}">
        <p14:creationId xmlns:p14="http://schemas.microsoft.com/office/powerpoint/2010/main" val="404894380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2598"/>
            <a:ext cx="8229600" cy="1728192"/>
          </a:xfrm>
          <a:solidFill>
            <a:schemeClr val="accent4">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oAutofit/>
          </a:bodyPr>
          <a:lstStyle/>
          <a:p>
            <a:r>
              <a:rPr lang="en-GB" sz="5400" b="1" dirty="0" smtClean="0"/>
              <a:t>Step 1: Imitation – </a:t>
            </a:r>
            <a:br>
              <a:rPr lang="en-GB" sz="5400" b="1" dirty="0" smtClean="0"/>
            </a:br>
            <a:r>
              <a:rPr lang="en-GB" sz="5400" b="1" dirty="0" smtClean="0"/>
              <a:t>Hear</a:t>
            </a:r>
            <a:endParaRPr lang="en-GB" sz="5400" b="1" dirty="0"/>
          </a:p>
        </p:txBody>
      </p:sp>
      <p:sp>
        <p:nvSpPr>
          <p:cNvPr id="4" name="TextBox 3"/>
          <p:cNvSpPr txBox="1"/>
          <p:nvPr/>
        </p:nvSpPr>
        <p:spPr>
          <a:xfrm>
            <a:off x="467544" y="2250738"/>
            <a:ext cx="8208912" cy="2308324"/>
          </a:xfrm>
          <a:prstGeom prst="rect">
            <a:avLst/>
          </a:prstGeom>
          <a:solidFill>
            <a:schemeClr val="accent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n-GB" sz="3600" b="1" dirty="0" smtClean="0"/>
              <a:t>Share the text:</a:t>
            </a:r>
          </a:p>
          <a:p>
            <a:pPr algn="ctr"/>
            <a:r>
              <a:rPr lang="en-GB" sz="3600" b="1" dirty="0" smtClean="0"/>
              <a:t>Read a text which is memorable and engaging, e.g. a picture book, a short story or part of a novel.</a:t>
            </a:r>
          </a:p>
        </p:txBody>
      </p:sp>
      <p:sp>
        <p:nvSpPr>
          <p:cNvPr id="5" name="TextBox 4"/>
          <p:cNvSpPr txBox="1"/>
          <p:nvPr/>
        </p:nvSpPr>
        <p:spPr>
          <a:xfrm>
            <a:off x="467544" y="4699010"/>
            <a:ext cx="8208912" cy="1754326"/>
          </a:xfrm>
          <a:prstGeom prst="rect">
            <a:avLst/>
          </a:prstGeo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n-GB" sz="3600" b="1" dirty="0" smtClean="0"/>
              <a:t>Explore the text: </a:t>
            </a:r>
          </a:p>
          <a:p>
            <a:pPr algn="ctr"/>
            <a:r>
              <a:rPr lang="en-GB" sz="3600" b="1" dirty="0" smtClean="0"/>
              <a:t>Explore rhymes, rhythm, sentence structure and vocabulary.</a:t>
            </a:r>
          </a:p>
        </p:txBody>
      </p:sp>
    </p:spTree>
    <p:extLst>
      <p:ext uri="{BB962C8B-B14F-4D97-AF65-F5344CB8AC3E}">
        <p14:creationId xmlns:p14="http://schemas.microsoft.com/office/powerpoint/2010/main" val="150393349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itle 1"/>
          <p:cNvSpPr>
            <a:spLocks noGrp="1"/>
          </p:cNvSpPr>
          <p:nvPr>
            <p:ph type="title"/>
          </p:nvPr>
        </p:nvSpPr>
        <p:spPr>
          <a:xfrm>
            <a:off x="475456" y="332656"/>
            <a:ext cx="8229600" cy="1143000"/>
          </a:xfrm>
        </p:spPr>
        <p:txBody>
          <a:bodyPr>
            <a:normAutofit fontScale="90000"/>
          </a:bodyPr>
          <a:lstStyle/>
          <a:p>
            <a:pPr lvl="0"/>
            <a:r>
              <a:rPr lang="en-GB" sz="6000" b="1" dirty="0" smtClean="0"/>
              <a:t>Step 1: Imitation</a:t>
            </a:r>
            <a:r>
              <a:rPr lang="en-GB" b="1" dirty="0"/>
              <a:t/>
            </a:r>
            <a:br>
              <a:rPr lang="en-GB" b="1" dirty="0"/>
            </a:br>
            <a:endParaRPr lang="en-GB" dirty="0"/>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68324" y="6062121"/>
            <a:ext cx="1152148" cy="535231"/>
          </a:xfrm>
          <a:prstGeom prst="rect">
            <a:avLst/>
          </a:prstGeom>
        </p:spPr>
      </p:pic>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1520" y="6062121"/>
            <a:ext cx="1061031" cy="535231"/>
          </a:xfrm>
          <a:prstGeom prst="rect">
            <a:avLst/>
          </a:prstGeom>
        </p:spPr>
      </p:pic>
      <p:sp>
        <p:nvSpPr>
          <p:cNvPr id="3" name="TextBox 2"/>
          <p:cNvSpPr txBox="1"/>
          <p:nvPr/>
        </p:nvSpPr>
        <p:spPr>
          <a:xfrm>
            <a:off x="1528575" y="5733256"/>
            <a:ext cx="6139769" cy="923330"/>
          </a:xfrm>
          <a:prstGeom prst="rect">
            <a:avLst/>
          </a:prstGeom>
          <a:solidFill>
            <a:srgbClr val="FFFFCC"/>
          </a:solidFill>
          <a:ln>
            <a:solidFill>
              <a:schemeClr val="accent1"/>
            </a:solidFill>
          </a:ln>
        </p:spPr>
        <p:txBody>
          <a:bodyPr wrap="square" rtlCol="0">
            <a:spAutoFit/>
          </a:bodyPr>
          <a:lstStyle/>
          <a:p>
            <a:r>
              <a:rPr lang="en-GB" b="1" dirty="0"/>
              <a:t>The Talk for Writing approach</a:t>
            </a:r>
            <a:r>
              <a:rPr lang="en-GB" b="1" baseline="30000" dirty="0"/>
              <a:t>© </a:t>
            </a:r>
            <a:r>
              <a:rPr lang="en-GB" b="1" dirty="0"/>
              <a:t>- Pie Corbett. Used with kind permission. For further details, training and resources, visit: </a:t>
            </a:r>
            <a:r>
              <a:rPr lang="en-GB" b="1" u="sng" dirty="0">
                <a:hlinkClick r:id="rId5"/>
              </a:rPr>
              <a:t>http://www.talk4writing.co.uk/</a:t>
            </a:r>
            <a:endParaRPr lang="en-GB" dirty="0"/>
          </a:p>
        </p:txBody>
      </p:sp>
      <p:pic>
        <p:nvPicPr>
          <p:cNvPr id="5122" name="Picture 2" descr="Image result for open hands"/>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51719" y="1628800"/>
            <a:ext cx="6144617" cy="4608463"/>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395536" y="1412776"/>
            <a:ext cx="8208912" cy="923330"/>
          </a:xfrm>
          <a:prstGeom prst="rect">
            <a:avLst/>
          </a:prstGeom>
          <a:noFill/>
        </p:spPr>
        <p:txBody>
          <a:bodyPr wrap="square" rtlCol="0">
            <a:spAutoFit/>
          </a:bodyPr>
          <a:lstStyle/>
          <a:p>
            <a:pPr algn="ctr"/>
            <a:r>
              <a:rPr lang="en-GB" sz="5400" b="1" dirty="0" smtClean="0"/>
              <a:t>“Once upon a time…”</a:t>
            </a:r>
            <a:endParaRPr lang="en-GB" sz="5400" b="1" dirty="0"/>
          </a:p>
        </p:txBody>
      </p:sp>
    </p:spTree>
    <p:extLst>
      <p:ext uri="{BB962C8B-B14F-4D97-AF65-F5344CB8AC3E}">
        <p14:creationId xmlns:p14="http://schemas.microsoft.com/office/powerpoint/2010/main" val="193080244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itle 1"/>
          <p:cNvSpPr>
            <a:spLocks noGrp="1"/>
          </p:cNvSpPr>
          <p:nvPr>
            <p:ph type="title"/>
          </p:nvPr>
        </p:nvSpPr>
        <p:spPr>
          <a:xfrm>
            <a:off x="475456" y="332656"/>
            <a:ext cx="8229600" cy="1143000"/>
          </a:xfrm>
        </p:spPr>
        <p:txBody>
          <a:bodyPr>
            <a:normAutofit fontScale="90000"/>
          </a:bodyPr>
          <a:lstStyle/>
          <a:p>
            <a:pPr lvl="0"/>
            <a:r>
              <a:rPr lang="en-GB" sz="6000" b="1" dirty="0" smtClean="0"/>
              <a:t>Step 1: Imitation</a:t>
            </a:r>
            <a:r>
              <a:rPr lang="en-GB" b="1" dirty="0"/>
              <a:t/>
            </a:r>
            <a:br>
              <a:rPr lang="en-GB" b="1" dirty="0"/>
            </a:br>
            <a:endParaRPr lang="en-GB" dirty="0"/>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40332" y="6062121"/>
            <a:ext cx="1152148" cy="535231"/>
          </a:xfrm>
          <a:prstGeom prst="rect">
            <a:avLst/>
          </a:prstGeom>
        </p:spPr>
      </p:pic>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3528" y="6062121"/>
            <a:ext cx="1061031" cy="535231"/>
          </a:xfrm>
          <a:prstGeom prst="rect">
            <a:avLst/>
          </a:prstGeom>
        </p:spPr>
      </p:pic>
      <p:sp>
        <p:nvSpPr>
          <p:cNvPr id="12" name="TextBox 11"/>
          <p:cNvSpPr txBox="1"/>
          <p:nvPr/>
        </p:nvSpPr>
        <p:spPr>
          <a:xfrm>
            <a:off x="1528575" y="5733256"/>
            <a:ext cx="6139769" cy="923330"/>
          </a:xfrm>
          <a:prstGeom prst="rect">
            <a:avLst/>
          </a:prstGeom>
          <a:solidFill>
            <a:srgbClr val="FFFFCC"/>
          </a:solidFill>
          <a:ln>
            <a:solidFill>
              <a:schemeClr val="accent1"/>
            </a:solidFill>
          </a:ln>
        </p:spPr>
        <p:txBody>
          <a:bodyPr wrap="square" rtlCol="0">
            <a:spAutoFit/>
          </a:bodyPr>
          <a:lstStyle/>
          <a:p>
            <a:r>
              <a:rPr lang="en-GB" b="1" dirty="0"/>
              <a:t>The Talk for Writing approach</a:t>
            </a:r>
            <a:r>
              <a:rPr lang="en-GB" b="1" baseline="30000" dirty="0"/>
              <a:t>© </a:t>
            </a:r>
            <a:r>
              <a:rPr lang="en-GB" b="1" dirty="0"/>
              <a:t>- Pie Corbett. Used with kind permission. For further details, training and resources, visit: </a:t>
            </a:r>
            <a:r>
              <a:rPr lang="en-GB" b="1" u="sng" dirty="0">
                <a:hlinkClick r:id="rId5"/>
              </a:rPr>
              <a:t>http://www.talk4writing.co.uk/</a:t>
            </a:r>
            <a:endParaRPr lang="en-GB" dirty="0"/>
          </a:p>
        </p:txBody>
      </p:sp>
      <p:pic>
        <p:nvPicPr>
          <p:cNvPr id="3075"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96962" y="1052735"/>
            <a:ext cx="6829425" cy="1304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TextBox 12"/>
          <p:cNvSpPr txBox="1"/>
          <p:nvPr/>
        </p:nvSpPr>
        <p:spPr>
          <a:xfrm>
            <a:off x="446023" y="2780928"/>
            <a:ext cx="8331301" cy="2062103"/>
          </a:xfrm>
          <a:prstGeom prst="rect">
            <a:avLst/>
          </a:prstGeom>
          <a:solidFill>
            <a:srgbClr val="FFFF99"/>
          </a:solidFill>
          <a:ln>
            <a:solidFill>
              <a:schemeClr val="tx1"/>
            </a:solidFill>
          </a:ln>
        </p:spPr>
        <p:txBody>
          <a:bodyPr wrap="square" rtlCol="0">
            <a:spAutoFit/>
          </a:bodyPr>
          <a:lstStyle/>
          <a:p>
            <a:r>
              <a:rPr lang="en-GB" sz="3200" b="1" dirty="0" smtClean="0"/>
              <a:t>Using the story of ‘The Little Red Hen’, create a story-map to retell the story. Once the visual map has been created, retell the story  using the key actions/ gestures.</a:t>
            </a:r>
            <a:endParaRPr lang="en-GB" sz="3200" b="1" dirty="0"/>
          </a:p>
        </p:txBody>
      </p:sp>
    </p:spTree>
    <p:extLst>
      <p:ext uri="{BB962C8B-B14F-4D97-AF65-F5344CB8AC3E}">
        <p14:creationId xmlns:p14="http://schemas.microsoft.com/office/powerpoint/2010/main" val="265187470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itle 1"/>
          <p:cNvSpPr>
            <a:spLocks noGrp="1"/>
          </p:cNvSpPr>
          <p:nvPr>
            <p:ph type="title"/>
          </p:nvPr>
        </p:nvSpPr>
        <p:spPr>
          <a:xfrm>
            <a:off x="475456" y="332656"/>
            <a:ext cx="8229600" cy="1143000"/>
          </a:xfrm>
        </p:spPr>
        <p:txBody>
          <a:bodyPr>
            <a:normAutofit fontScale="90000"/>
          </a:bodyPr>
          <a:lstStyle/>
          <a:p>
            <a:pPr lvl="0"/>
            <a:r>
              <a:rPr lang="en-GB" sz="6000" b="1" dirty="0" smtClean="0"/>
              <a:t>Step 1: Imitation</a:t>
            </a:r>
            <a:r>
              <a:rPr lang="en-GB" b="1" dirty="0"/>
              <a:t/>
            </a:r>
            <a:br>
              <a:rPr lang="en-GB" b="1" dirty="0"/>
            </a:br>
            <a:endParaRPr lang="en-GB" dirty="0"/>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40332" y="6062121"/>
            <a:ext cx="1152148" cy="535231"/>
          </a:xfrm>
          <a:prstGeom prst="rect">
            <a:avLst/>
          </a:prstGeom>
        </p:spPr>
      </p:pic>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3528" y="6062121"/>
            <a:ext cx="1061031" cy="535231"/>
          </a:xfrm>
          <a:prstGeom prst="rect">
            <a:avLst/>
          </a:prstGeom>
        </p:spPr>
      </p:pic>
      <p:sp>
        <p:nvSpPr>
          <p:cNvPr id="2" name="TextBox 1"/>
          <p:cNvSpPr txBox="1"/>
          <p:nvPr/>
        </p:nvSpPr>
        <p:spPr>
          <a:xfrm>
            <a:off x="331734" y="4797152"/>
            <a:ext cx="8424936" cy="923330"/>
          </a:xfrm>
          <a:prstGeom prst="rect">
            <a:avLst/>
          </a:prstGeom>
          <a:noFill/>
        </p:spPr>
        <p:txBody>
          <a:bodyPr wrap="square" rtlCol="0">
            <a:spAutoFit/>
          </a:bodyPr>
          <a:lstStyle/>
          <a:p>
            <a:pPr algn="ctr"/>
            <a:r>
              <a:rPr lang="en-GB" i="1" dirty="0"/>
              <a:t>Story-map – </a:t>
            </a:r>
            <a:r>
              <a:rPr lang="en-GB" i="1" dirty="0" smtClean="0"/>
              <a:t>‘The Little Red Hen’</a:t>
            </a:r>
            <a:endParaRPr lang="en-GB" dirty="0"/>
          </a:p>
          <a:p>
            <a:pPr algn="ctr"/>
            <a:r>
              <a:rPr lang="en-GB" dirty="0"/>
              <a:t>In this example the story of </a:t>
            </a:r>
            <a:r>
              <a:rPr lang="en-GB" dirty="0" smtClean="0"/>
              <a:t>‘The Little Red Hen’ </a:t>
            </a:r>
            <a:r>
              <a:rPr lang="en-GB" dirty="0"/>
              <a:t>has been used as the stimulus, using visuals for each key event.</a:t>
            </a:r>
          </a:p>
        </p:txBody>
      </p:sp>
      <p:sp>
        <p:nvSpPr>
          <p:cNvPr id="12" name="TextBox 11"/>
          <p:cNvSpPr txBox="1"/>
          <p:nvPr/>
        </p:nvSpPr>
        <p:spPr>
          <a:xfrm>
            <a:off x="1528575" y="5733256"/>
            <a:ext cx="6139769" cy="923330"/>
          </a:xfrm>
          <a:prstGeom prst="rect">
            <a:avLst/>
          </a:prstGeom>
          <a:solidFill>
            <a:srgbClr val="FFFFCC"/>
          </a:solidFill>
          <a:ln>
            <a:solidFill>
              <a:schemeClr val="accent1"/>
            </a:solidFill>
          </a:ln>
        </p:spPr>
        <p:txBody>
          <a:bodyPr wrap="square" rtlCol="0">
            <a:spAutoFit/>
          </a:bodyPr>
          <a:lstStyle/>
          <a:p>
            <a:r>
              <a:rPr lang="en-GB" b="1" dirty="0"/>
              <a:t>The Talk for Writing approach</a:t>
            </a:r>
            <a:r>
              <a:rPr lang="en-GB" b="1" baseline="30000" dirty="0"/>
              <a:t>© </a:t>
            </a:r>
            <a:r>
              <a:rPr lang="en-GB" b="1" dirty="0"/>
              <a:t>- Pie Corbett. Used with kind permission. For further details, training and resources, visit: </a:t>
            </a:r>
            <a:r>
              <a:rPr lang="en-GB" b="1" u="sng" dirty="0">
                <a:hlinkClick r:id="rId5"/>
              </a:rPr>
              <a:t>http://www.talk4writing.co.uk/</a:t>
            </a:r>
            <a:endParaRPr lang="en-GB" dirty="0"/>
          </a:p>
        </p:txBody>
      </p:sp>
      <p:pic>
        <p:nvPicPr>
          <p:cNvPr id="3074"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61745" y="930195"/>
            <a:ext cx="5473427" cy="38669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5087261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3206" y="2205898"/>
            <a:ext cx="7515225" cy="2409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itle 1"/>
          <p:cNvSpPr>
            <a:spLocks noGrp="1"/>
          </p:cNvSpPr>
          <p:nvPr>
            <p:ph type="title"/>
          </p:nvPr>
        </p:nvSpPr>
        <p:spPr>
          <a:xfrm>
            <a:off x="144016" y="579106"/>
            <a:ext cx="8887132" cy="1143000"/>
          </a:xfrm>
        </p:spPr>
        <p:txBody>
          <a:bodyPr>
            <a:normAutofit fontScale="90000"/>
          </a:bodyPr>
          <a:lstStyle/>
          <a:p>
            <a:pPr lvl="0"/>
            <a:r>
              <a:rPr lang="en-GB" sz="6000" b="1" dirty="0" smtClean="0"/>
              <a:t>Understanding and Analysing</a:t>
            </a:r>
            <a:r>
              <a:rPr lang="en-GB" b="1" dirty="0"/>
              <a:t/>
            </a:r>
            <a:br>
              <a:rPr lang="en-GB" b="1" dirty="0"/>
            </a:br>
            <a:endParaRPr lang="en-GB" dirty="0"/>
          </a:p>
        </p:txBody>
      </p:sp>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68324" y="6062121"/>
            <a:ext cx="1152148" cy="535231"/>
          </a:xfrm>
          <a:prstGeom prst="rect">
            <a:avLst/>
          </a:prstGeom>
        </p:spPr>
      </p:pic>
      <p:pic>
        <p:nvPicPr>
          <p:cNvPr id="10" name="Picture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5536" y="6062121"/>
            <a:ext cx="1061031" cy="535231"/>
          </a:xfrm>
          <a:prstGeom prst="rect">
            <a:avLst/>
          </a:prstGeom>
        </p:spPr>
      </p:pic>
      <p:pic>
        <p:nvPicPr>
          <p:cNvPr id="6146"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572669" y="1676466"/>
            <a:ext cx="550360" cy="5107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68026" y="3783904"/>
            <a:ext cx="550360" cy="5107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7" name="Picture 3"/>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33406" y="2187231"/>
            <a:ext cx="568085" cy="5190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8" name="Picture 4"/>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617879" y="1788089"/>
            <a:ext cx="574152" cy="5208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 name="Picture 5"/>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730385" y="3886371"/>
            <a:ext cx="528046" cy="4892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 name="Picture 5"/>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751009" y="3397151"/>
            <a:ext cx="528046" cy="4892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9" name="Picture 3"/>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701251" y="1825226"/>
            <a:ext cx="568085" cy="5190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2012022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1932" y="456741"/>
            <a:ext cx="1440180" cy="669036"/>
          </a:xfrm>
          <a:prstGeom prst="rect">
            <a:avLst/>
          </a:prstGeom>
        </p:spPr>
      </p:pic>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404664"/>
            <a:ext cx="1351037" cy="681523"/>
          </a:xfrm>
          <a:prstGeom prst="rect">
            <a:avLst/>
          </a:prstGeom>
        </p:spPr>
      </p:pic>
      <p:sp>
        <p:nvSpPr>
          <p:cNvPr id="2" name="AutoShape 2" descr="Image result for pre teaching vocabulary"/>
          <p:cNvSpPr>
            <a:spLocks noChangeAspect="1" noChangeArrowheads="1"/>
          </p:cNvSpPr>
          <p:nvPr/>
        </p:nvSpPr>
        <p:spPr bwMode="auto">
          <a:xfrm>
            <a:off x="12065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205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45004" y="1707946"/>
            <a:ext cx="4211747" cy="1980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425450" y="4437112"/>
            <a:ext cx="8331301" cy="2062103"/>
          </a:xfrm>
          <a:prstGeom prst="rect">
            <a:avLst/>
          </a:prstGeom>
          <a:solidFill>
            <a:srgbClr val="FFFF99"/>
          </a:solidFill>
          <a:ln>
            <a:solidFill>
              <a:schemeClr val="tx1"/>
            </a:solidFill>
          </a:ln>
        </p:spPr>
        <p:txBody>
          <a:bodyPr wrap="square" rtlCol="0">
            <a:spAutoFit/>
          </a:bodyPr>
          <a:lstStyle/>
          <a:p>
            <a:r>
              <a:rPr lang="en-GB" sz="3200" b="1" dirty="0" smtClean="0"/>
              <a:t>The Sequence and Narrative Templates can be used to analyse the text. Children can use their story-map and analysis to retell the text in written form or write a summary of the text.</a:t>
            </a:r>
            <a:endParaRPr lang="en-GB" sz="3200" b="1" dirty="0"/>
          </a:p>
        </p:txBody>
      </p:sp>
      <p:pic>
        <p:nvPicPr>
          <p:cNvPr id="12"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1932" y="1308204"/>
            <a:ext cx="3934391" cy="27796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4502971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38956" y="5877272"/>
            <a:ext cx="1440180" cy="669036"/>
          </a:xfrm>
          <a:prstGeom prst="rect">
            <a:avLst/>
          </a:prstGeom>
        </p:spPr>
      </p:pic>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404664"/>
            <a:ext cx="1351037" cy="681523"/>
          </a:xfrm>
          <a:prstGeom prst="rect">
            <a:avLst/>
          </a:prstGeom>
        </p:spPr>
      </p:pic>
      <p:sp>
        <p:nvSpPr>
          <p:cNvPr id="43" name="TextBox 42"/>
          <p:cNvSpPr txBox="1"/>
          <p:nvPr/>
        </p:nvSpPr>
        <p:spPr>
          <a:xfrm>
            <a:off x="273050" y="487146"/>
            <a:ext cx="8506086" cy="3847207"/>
          </a:xfrm>
          <a:prstGeom prst="rect">
            <a:avLst/>
          </a:prstGeom>
          <a:noFill/>
        </p:spPr>
        <p:txBody>
          <a:bodyPr wrap="square" rtlCol="0">
            <a:spAutoFit/>
          </a:bodyPr>
          <a:lstStyle/>
          <a:p>
            <a:r>
              <a:rPr lang="en-GB" sz="2800" b="1" dirty="0" smtClean="0">
                <a:solidFill>
                  <a:srgbClr val="000000"/>
                </a:solidFill>
                <a:latin typeface="Arial" panose="020B0604020202020204" pitchFamily="34" charset="0"/>
                <a:cs typeface="Arial" panose="020B0604020202020204" pitchFamily="34" charset="0"/>
              </a:rPr>
              <a:t>Next steps:</a:t>
            </a:r>
          </a:p>
          <a:p>
            <a:endParaRPr lang="en-GB" sz="2400" dirty="0">
              <a:solidFill>
                <a:srgbClr val="000000"/>
              </a:solidFill>
              <a:latin typeface="Arial" panose="020B0604020202020204" pitchFamily="34" charset="0"/>
              <a:cs typeface="Arial" panose="020B0604020202020204" pitchFamily="34" charset="0"/>
            </a:endParaRPr>
          </a:p>
          <a:p>
            <a:r>
              <a:rPr lang="en-GB" sz="2400" b="1" dirty="0" smtClean="0">
                <a:solidFill>
                  <a:srgbClr val="000000"/>
                </a:solidFill>
                <a:latin typeface="Arial" panose="020B0604020202020204" pitchFamily="34" charset="0"/>
                <a:cs typeface="Arial" panose="020B0604020202020204" pitchFamily="34" charset="0"/>
              </a:rPr>
              <a:t>Reflect:</a:t>
            </a:r>
            <a:endParaRPr lang="en-GB" sz="2400" b="1" dirty="0">
              <a:solidFill>
                <a:srgbClr val="000000"/>
              </a:solidFill>
              <a:latin typeface="Arial" panose="020B0604020202020204" pitchFamily="34" charset="0"/>
              <a:cs typeface="Arial" panose="020B0604020202020204" pitchFamily="34" charset="0"/>
            </a:endParaRPr>
          </a:p>
          <a:p>
            <a:pPr marL="342900" indent="-342900">
              <a:buFont typeface="Wingdings" panose="05000000000000000000" pitchFamily="2" charset="2"/>
              <a:buChar char="§"/>
            </a:pPr>
            <a:r>
              <a:rPr lang="en-GB" sz="2400" dirty="0">
                <a:solidFill>
                  <a:srgbClr val="000000"/>
                </a:solidFill>
                <a:latin typeface="Arial" panose="020B0604020202020204" pitchFamily="34" charset="0"/>
                <a:cs typeface="Arial" panose="020B0604020202020204" pitchFamily="34" charset="0"/>
              </a:rPr>
              <a:t>How will you use today’s learning </a:t>
            </a:r>
            <a:r>
              <a:rPr lang="en-GB" sz="2400" dirty="0" smtClean="0">
                <a:solidFill>
                  <a:srgbClr val="000000"/>
                </a:solidFill>
                <a:latin typeface="Arial" panose="020B0604020202020204" pitchFamily="34" charset="0"/>
                <a:cs typeface="Arial" panose="020B0604020202020204" pitchFamily="34" charset="0"/>
              </a:rPr>
              <a:t>on sequence and narrative to inform your short and medium term planning?</a:t>
            </a:r>
          </a:p>
          <a:p>
            <a:pPr marL="342900" indent="-342900">
              <a:buFont typeface="Wingdings" panose="05000000000000000000" pitchFamily="2" charset="2"/>
              <a:buChar char="§"/>
            </a:pPr>
            <a:endParaRPr lang="en-GB" sz="2400" dirty="0">
              <a:solidFill>
                <a:srgbClr val="000000"/>
              </a:solidFill>
              <a:latin typeface="Arial" panose="020B0604020202020204" pitchFamily="34" charset="0"/>
              <a:cs typeface="Arial" panose="020B0604020202020204" pitchFamily="34" charset="0"/>
            </a:endParaRPr>
          </a:p>
          <a:p>
            <a:pPr marL="342900" indent="-342900">
              <a:buFont typeface="Wingdings" panose="05000000000000000000" pitchFamily="2" charset="2"/>
              <a:buChar char="§"/>
            </a:pPr>
            <a:r>
              <a:rPr lang="en-GB" sz="2400" dirty="0" smtClean="0">
                <a:solidFill>
                  <a:srgbClr val="000000"/>
                </a:solidFill>
                <a:latin typeface="Arial" panose="020B0604020202020204" pitchFamily="34" charset="0"/>
                <a:cs typeface="Arial" panose="020B0604020202020204" pitchFamily="34" charset="0"/>
              </a:rPr>
              <a:t>How could you observe the impact of sequence and narrative on children’s comprehension and creation of texts?</a:t>
            </a:r>
          </a:p>
          <a:p>
            <a:endParaRPr lang="en-GB" sz="2400" dirty="0">
              <a:solidFill>
                <a:srgbClr val="000000"/>
              </a:solidFill>
              <a:latin typeface="Arial" panose="020B0604020202020204" pitchFamily="34" charset="0"/>
              <a:cs typeface="Arial" panose="020B0604020202020204" pitchFamily="34" charset="0"/>
            </a:endParaRPr>
          </a:p>
        </p:txBody>
      </p:sp>
      <p:sp>
        <p:nvSpPr>
          <p:cNvPr id="2" name="AutoShape 2" descr="Image result for pre teaching vocabulary"/>
          <p:cNvSpPr>
            <a:spLocks noChangeAspect="1" noChangeArrowheads="1"/>
          </p:cNvSpPr>
          <p:nvPr/>
        </p:nvSpPr>
        <p:spPr bwMode="auto">
          <a:xfrm>
            <a:off x="12065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26755549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457200" y="617757"/>
            <a:ext cx="8229600" cy="1143000"/>
          </a:xfrm>
        </p:spPr>
        <p:txBody>
          <a:bodyPr>
            <a:normAutofit fontScale="90000"/>
          </a:bodyPr>
          <a:lstStyle/>
          <a:p>
            <a:pPr lvl="0"/>
            <a:r>
              <a:rPr lang="en-GB" sz="6000" b="1" dirty="0"/>
              <a:t>Sequence and Narrative</a:t>
            </a:r>
            <a:r>
              <a:rPr lang="en-GB" b="1" dirty="0"/>
              <a:t/>
            </a:r>
            <a:br>
              <a:rPr lang="en-GB" b="1" dirty="0"/>
            </a:br>
            <a:endParaRPr lang="en-GB" dirty="0"/>
          </a:p>
        </p:txBody>
      </p:sp>
      <p:sp>
        <p:nvSpPr>
          <p:cNvPr id="7" name="Shape 617"/>
          <p:cNvSpPr txBox="1"/>
          <p:nvPr/>
        </p:nvSpPr>
        <p:spPr>
          <a:xfrm>
            <a:off x="467544" y="1772816"/>
            <a:ext cx="7992888" cy="646331"/>
          </a:xfrm>
          <a:prstGeom prst="rect">
            <a:avLst/>
          </a:prstGeom>
          <a:noFill/>
          <a:ln>
            <a:noFill/>
          </a:ln>
        </p:spPr>
        <p:txBody>
          <a:bodyPr spcFirstLastPara="1" wrap="square" lIns="91425" tIns="45700" rIns="91425" bIns="45700" anchor="t" anchorCtr="0">
            <a:noAutofit/>
          </a:bodyPr>
          <a:lstStyle/>
          <a:p>
            <a:r>
              <a:rPr lang="en-GB" sz="3200" b="1" i="1" dirty="0" smtClean="0"/>
              <a:t>Narrative</a:t>
            </a:r>
            <a:r>
              <a:rPr lang="en-GB" sz="3200" b="1" i="1" dirty="0"/>
              <a:t>:</a:t>
            </a:r>
            <a:r>
              <a:rPr lang="en-GB" sz="3200" i="1" dirty="0"/>
              <a:t> Understanding and being able to use narrative concepts e.g. ‘Who’, ‘Where’, ‘When’, ‘What happened’.</a:t>
            </a:r>
            <a:endParaRPr lang="en-GB" sz="3200" dirty="0"/>
          </a:p>
          <a:p>
            <a:r>
              <a:rPr lang="en-GB" sz="3200" i="1" dirty="0"/>
              <a:t> </a:t>
            </a:r>
            <a:endParaRPr lang="en-GB" sz="3200" dirty="0"/>
          </a:p>
          <a:p>
            <a:r>
              <a:rPr lang="en-GB" sz="3200" b="1" i="1" dirty="0"/>
              <a:t>Sequence:</a:t>
            </a:r>
            <a:r>
              <a:rPr lang="en-GB" sz="3200" i="1" dirty="0"/>
              <a:t> Understanding and being able to use sequencing concepts. e.g. ‘First’, ‘Next’, ‘Then’, ‘After that’, ‘Lastly/ Finally’ etc.</a:t>
            </a:r>
            <a:endParaRPr lang="en-GB" sz="3200" dirty="0"/>
          </a:p>
          <a:p>
            <a:pPr marL="0" marR="0" lvl="0" indent="0" algn="ctr" rtl="0">
              <a:spcBef>
                <a:spcPts val="0"/>
              </a:spcBef>
              <a:spcAft>
                <a:spcPts val="0"/>
              </a:spcAft>
              <a:buNone/>
            </a:pPr>
            <a:endParaRPr sz="3200" dirty="0"/>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96336" y="6021288"/>
            <a:ext cx="1152148" cy="535231"/>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95536" y="5979488"/>
            <a:ext cx="1143894" cy="577031"/>
          </a:xfrm>
          <a:prstGeom prst="rect">
            <a:avLst/>
          </a:prstGeom>
        </p:spPr>
      </p:pic>
    </p:spTree>
    <p:extLst>
      <p:ext uri="{BB962C8B-B14F-4D97-AF65-F5344CB8AC3E}">
        <p14:creationId xmlns:p14="http://schemas.microsoft.com/office/powerpoint/2010/main" val="293765698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15"/>
        <p:cNvGrpSpPr/>
        <p:nvPr/>
      </p:nvGrpSpPr>
      <p:grpSpPr>
        <a:xfrm>
          <a:off x="0" y="0"/>
          <a:ext cx="0" cy="0"/>
          <a:chOff x="0" y="0"/>
          <a:chExt cx="0" cy="0"/>
        </a:xfrm>
      </p:grpSpPr>
      <p:sp>
        <p:nvSpPr>
          <p:cNvPr id="2" name="TextBox 1"/>
          <p:cNvSpPr txBox="1"/>
          <p:nvPr/>
        </p:nvSpPr>
        <p:spPr>
          <a:xfrm>
            <a:off x="107504" y="260648"/>
            <a:ext cx="8856984" cy="523220"/>
          </a:xfrm>
          <a:prstGeom prst="rect">
            <a:avLst/>
          </a:prstGeom>
          <a:noFill/>
        </p:spPr>
        <p:txBody>
          <a:bodyPr wrap="square" rtlCol="0">
            <a:spAutoFit/>
          </a:bodyPr>
          <a:lstStyle/>
          <a:p>
            <a:pPr algn="ctr"/>
            <a:r>
              <a:rPr lang="en-GB" sz="2800" b="1" dirty="0" smtClean="0"/>
              <a:t>‘Who’ – ‘Where’ – ‘When’ – ‘What happened’</a:t>
            </a:r>
            <a:endParaRPr lang="en-GB" sz="2800" b="1" dirty="0"/>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96336" y="6021288"/>
            <a:ext cx="1152148" cy="535231"/>
          </a:xfrm>
          <a:prstGeom prst="rect">
            <a:avLst/>
          </a:prstGeom>
        </p:spPr>
      </p:pic>
      <p:pic>
        <p:nvPicPr>
          <p:cNvPr id="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528" y="1249338"/>
            <a:ext cx="5286375" cy="4533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5609903" y="980728"/>
            <a:ext cx="3210569" cy="4893647"/>
          </a:xfrm>
          <a:prstGeom prst="rect">
            <a:avLst/>
          </a:prstGeom>
          <a:noFill/>
          <a:ln>
            <a:solidFill>
              <a:schemeClr val="tx1"/>
            </a:solidFill>
          </a:ln>
        </p:spPr>
        <p:txBody>
          <a:bodyPr wrap="square" rtlCol="0">
            <a:spAutoFit/>
          </a:bodyPr>
          <a:lstStyle/>
          <a:p>
            <a:r>
              <a:rPr lang="en-GB" sz="2400" b="1" dirty="0" smtClean="0"/>
              <a:t>When sharing stories adults can comment on the narrative concepts of ‘who’, ‘where’, ‘when’ and ‘what happened’ within a text. This supports children’s understanding of a text and their creation of their own texts.</a:t>
            </a:r>
            <a:endParaRPr lang="en-GB" sz="2400" b="1" dirty="0"/>
          </a:p>
        </p:txBody>
      </p:sp>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5536" y="6021288"/>
            <a:ext cx="1061031" cy="535231"/>
          </a:xfrm>
          <a:prstGeom prst="rect">
            <a:avLst/>
          </a:prstGeom>
        </p:spPr>
      </p:pic>
    </p:spTree>
    <p:extLst>
      <p:ext uri="{BB962C8B-B14F-4D97-AF65-F5344CB8AC3E}">
        <p14:creationId xmlns:p14="http://schemas.microsoft.com/office/powerpoint/2010/main" val="146096779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15"/>
        <p:cNvGrpSpPr/>
        <p:nvPr/>
      </p:nvGrpSpPr>
      <p:grpSpPr>
        <a:xfrm>
          <a:off x="0" y="0"/>
          <a:ext cx="0" cy="0"/>
          <a:chOff x="0" y="0"/>
          <a:chExt cx="0" cy="0"/>
        </a:xfrm>
      </p:grpSpPr>
      <p:sp>
        <p:nvSpPr>
          <p:cNvPr id="2" name="TextBox 1"/>
          <p:cNvSpPr txBox="1"/>
          <p:nvPr/>
        </p:nvSpPr>
        <p:spPr>
          <a:xfrm>
            <a:off x="107504" y="260648"/>
            <a:ext cx="8856984" cy="523220"/>
          </a:xfrm>
          <a:prstGeom prst="rect">
            <a:avLst/>
          </a:prstGeom>
          <a:noFill/>
        </p:spPr>
        <p:txBody>
          <a:bodyPr wrap="square" rtlCol="0">
            <a:spAutoFit/>
          </a:bodyPr>
          <a:lstStyle/>
          <a:p>
            <a:pPr algn="ctr"/>
            <a:r>
              <a:rPr lang="en-GB" sz="2800" b="1" dirty="0" smtClean="0"/>
              <a:t>‘Who’ – ‘Where’ – ‘When’ – ‘What happened’</a:t>
            </a: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476" y="157465"/>
            <a:ext cx="1152148" cy="535231"/>
          </a:xfrm>
          <a:prstGeom prst="rect">
            <a:avLst/>
          </a:prstGeom>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72258" y="202470"/>
            <a:ext cx="1061031" cy="535231"/>
          </a:xfrm>
          <a:prstGeom prst="rect">
            <a:avLst/>
          </a:prstGeom>
        </p:spPr>
      </p:pic>
      <p:pic>
        <p:nvPicPr>
          <p:cNvPr id="9"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71800" y="1768370"/>
            <a:ext cx="3096344" cy="35965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96026" y="918895"/>
            <a:ext cx="1785168" cy="16524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717605" y="863786"/>
            <a:ext cx="1785168" cy="16258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30694" y="3660648"/>
            <a:ext cx="1800221" cy="16524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747891" y="3761059"/>
            <a:ext cx="1785167" cy="16330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179513" y="2624283"/>
            <a:ext cx="2418195" cy="923330"/>
          </a:xfrm>
          <a:prstGeom prst="rect">
            <a:avLst/>
          </a:prstGeom>
          <a:solidFill>
            <a:srgbClr val="FFFF99"/>
          </a:solidFill>
          <a:ln>
            <a:solidFill>
              <a:schemeClr val="accent1"/>
            </a:solidFill>
          </a:ln>
        </p:spPr>
        <p:txBody>
          <a:bodyPr wrap="square" rtlCol="0">
            <a:spAutoFit/>
          </a:bodyPr>
          <a:lstStyle/>
          <a:p>
            <a:pPr algn="ctr"/>
            <a:r>
              <a:rPr lang="en-GB" b="1" dirty="0"/>
              <a:t>Use an action/sign for ‘who’, e.g. index finger turning in the air.</a:t>
            </a:r>
          </a:p>
        </p:txBody>
      </p:sp>
      <p:sp>
        <p:nvSpPr>
          <p:cNvPr id="13" name="TextBox 12"/>
          <p:cNvSpPr txBox="1"/>
          <p:nvPr/>
        </p:nvSpPr>
        <p:spPr>
          <a:xfrm>
            <a:off x="6004659" y="2589731"/>
            <a:ext cx="3028629" cy="1077218"/>
          </a:xfrm>
          <a:prstGeom prst="rect">
            <a:avLst/>
          </a:prstGeom>
          <a:solidFill>
            <a:schemeClr val="accent3">
              <a:lumMod val="20000"/>
              <a:lumOff val="80000"/>
            </a:schemeClr>
          </a:solidFill>
          <a:ln>
            <a:solidFill>
              <a:schemeClr val="accent1"/>
            </a:solidFill>
          </a:ln>
        </p:spPr>
        <p:txBody>
          <a:bodyPr wrap="square" rtlCol="0">
            <a:spAutoFit/>
          </a:bodyPr>
          <a:lstStyle/>
          <a:p>
            <a:pPr algn="ctr"/>
            <a:r>
              <a:rPr lang="en-GB" sz="1600" b="1" dirty="0"/>
              <a:t>Use an action/sign for ‘where’, e.g. both palms held out in front of you, moving in a cyclical outwards motion.</a:t>
            </a:r>
          </a:p>
        </p:txBody>
      </p:sp>
      <p:sp>
        <p:nvSpPr>
          <p:cNvPr id="14" name="TextBox 13"/>
          <p:cNvSpPr txBox="1"/>
          <p:nvPr/>
        </p:nvSpPr>
        <p:spPr>
          <a:xfrm>
            <a:off x="179512" y="5340985"/>
            <a:ext cx="2418196" cy="1400383"/>
          </a:xfrm>
          <a:prstGeom prst="rect">
            <a:avLst/>
          </a:prstGeom>
          <a:solidFill>
            <a:schemeClr val="accent6">
              <a:lumMod val="20000"/>
              <a:lumOff val="80000"/>
            </a:schemeClr>
          </a:solidFill>
          <a:ln>
            <a:solidFill>
              <a:schemeClr val="accent1"/>
            </a:solidFill>
          </a:ln>
        </p:spPr>
        <p:txBody>
          <a:bodyPr wrap="square" rtlCol="0">
            <a:spAutoFit/>
          </a:bodyPr>
          <a:lstStyle/>
          <a:p>
            <a:pPr algn="ctr"/>
            <a:r>
              <a:rPr lang="en-GB" sz="1700" b="1" dirty="0"/>
              <a:t>Use an action/sign for ‘when’, e.g. raise your hand to your cheek, tapping your fingers on your cheek.</a:t>
            </a:r>
          </a:p>
        </p:txBody>
      </p:sp>
      <p:sp>
        <p:nvSpPr>
          <p:cNvPr id="15" name="TextBox 14"/>
          <p:cNvSpPr txBox="1"/>
          <p:nvPr/>
        </p:nvSpPr>
        <p:spPr>
          <a:xfrm>
            <a:off x="6148674" y="5502567"/>
            <a:ext cx="2815814" cy="1200329"/>
          </a:xfrm>
          <a:prstGeom prst="rect">
            <a:avLst/>
          </a:prstGeom>
          <a:solidFill>
            <a:schemeClr val="accent5">
              <a:lumMod val="20000"/>
              <a:lumOff val="80000"/>
            </a:schemeClr>
          </a:solidFill>
          <a:ln>
            <a:solidFill>
              <a:schemeClr val="accent1"/>
            </a:solidFill>
          </a:ln>
        </p:spPr>
        <p:txBody>
          <a:bodyPr wrap="square" rtlCol="0">
            <a:spAutoFit/>
          </a:bodyPr>
          <a:lstStyle/>
          <a:p>
            <a:pPr algn="ctr"/>
            <a:r>
              <a:rPr lang="en-GB" b="1" dirty="0"/>
              <a:t>Use an action/sign for ‘what’, e.g. index finger in the air moving from left to right.</a:t>
            </a:r>
          </a:p>
        </p:txBody>
      </p:sp>
    </p:spTree>
    <p:extLst>
      <p:ext uri="{BB962C8B-B14F-4D97-AF65-F5344CB8AC3E}">
        <p14:creationId xmlns:p14="http://schemas.microsoft.com/office/powerpoint/2010/main" val="30780003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615"/>
        <p:cNvGrpSpPr/>
        <p:nvPr/>
      </p:nvGrpSpPr>
      <p:grpSpPr>
        <a:xfrm>
          <a:off x="0" y="0"/>
          <a:ext cx="0" cy="0"/>
          <a:chOff x="0" y="0"/>
          <a:chExt cx="0" cy="0"/>
        </a:xfrm>
      </p:grpSpPr>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7861" y="1772816"/>
            <a:ext cx="8820472" cy="34104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a:xfrm>
            <a:off x="335382" y="260648"/>
            <a:ext cx="8485090" cy="1323439"/>
          </a:xfrm>
          <a:prstGeom prst="rect">
            <a:avLst/>
          </a:prstGeom>
        </p:spPr>
        <p:txBody>
          <a:bodyPr wrap="square">
            <a:spAutoFit/>
          </a:bodyPr>
          <a:lstStyle/>
          <a:p>
            <a:pPr algn="ctr"/>
            <a:r>
              <a:rPr lang="en-GB" sz="4000" b="1" dirty="0" smtClean="0"/>
              <a:t>Introduce individual narrative concepts</a:t>
            </a:r>
            <a:endParaRPr lang="en-GB" sz="4000" b="1" dirty="0"/>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96336" y="6021288"/>
            <a:ext cx="1152148" cy="535231"/>
          </a:xfrm>
          <a:prstGeom prst="rect">
            <a:avLst/>
          </a:prstGeom>
        </p:spPr>
      </p:pic>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5536" y="6021288"/>
            <a:ext cx="1061031" cy="535231"/>
          </a:xfrm>
          <a:prstGeom prst="rect">
            <a:avLst/>
          </a:prstGeom>
        </p:spPr>
      </p:pic>
    </p:spTree>
    <p:extLst>
      <p:ext uri="{BB962C8B-B14F-4D97-AF65-F5344CB8AC3E}">
        <p14:creationId xmlns:p14="http://schemas.microsoft.com/office/powerpoint/2010/main" val="69675380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615"/>
        <p:cNvGrpSpPr/>
        <p:nvPr/>
      </p:nvGrpSpPr>
      <p:grpSpPr>
        <a:xfrm>
          <a:off x="0" y="0"/>
          <a:ext cx="0" cy="0"/>
          <a:chOff x="0" y="0"/>
          <a:chExt cx="0" cy="0"/>
        </a:xfrm>
      </p:grpSpPr>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606" y="1988840"/>
            <a:ext cx="8892480" cy="27261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335382" y="260648"/>
            <a:ext cx="8485090" cy="1323439"/>
          </a:xfrm>
          <a:prstGeom prst="rect">
            <a:avLst/>
          </a:prstGeom>
        </p:spPr>
        <p:txBody>
          <a:bodyPr wrap="square">
            <a:spAutoFit/>
          </a:bodyPr>
          <a:lstStyle/>
          <a:p>
            <a:pPr algn="ctr"/>
            <a:r>
              <a:rPr lang="en-GB" sz="4000" b="1" dirty="0" smtClean="0"/>
              <a:t>Once narrative concepts have been introduced – use concepts</a:t>
            </a:r>
            <a:endParaRPr lang="en-GB" sz="4000" b="1" dirty="0"/>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96336" y="6021288"/>
            <a:ext cx="1152148" cy="535231"/>
          </a:xfrm>
          <a:prstGeom prst="rect">
            <a:avLst/>
          </a:prstGeom>
        </p:spPr>
      </p:pic>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5536" y="6021288"/>
            <a:ext cx="1061031" cy="535231"/>
          </a:xfrm>
          <a:prstGeom prst="rect">
            <a:avLst/>
          </a:prstGeom>
        </p:spPr>
      </p:pic>
    </p:spTree>
    <p:extLst>
      <p:ext uri="{BB962C8B-B14F-4D97-AF65-F5344CB8AC3E}">
        <p14:creationId xmlns:p14="http://schemas.microsoft.com/office/powerpoint/2010/main" val="19610312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615"/>
        <p:cNvGrpSpPr/>
        <p:nvPr/>
      </p:nvGrpSpPr>
      <p:grpSpPr>
        <a:xfrm>
          <a:off x="0" y="0"/>
          <a:ext cx="0" cy="0"/>
          <a:chOff x="0" y="0"/>
          <a:chExt cx="0" cy="0"/>
        </a:xfrm>
      </p:grpSpPr>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6237" y="1628800"/>
            <a:ext cx="8391525" cy="2505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a:xfrm>
            <a:off x="107504" y="637114"/>
            <a:ext cx="8712968" cy="707886"/>
          </a:xfrm>
          <a:prstGeom prst="rect">
            <a:avLst/>
          </a:prstGeom>
        </p:spPr>
        <p:txBody>
          <a:bodyPr wrap="square">
            <a:spAutoFit/>
          </a:bodyPr>
          <a:lstStyle/>
          <a:p>
            <a:pPr algn="ctr"/>
            <a:r>
              <a:rPr lang="en-GB" sz="4000" b="1" dirty="0" smtClean="0"/>
              <a:t>Using ‘Who’, ‘Where’, ‘When’ cards</a:t>
            </a:r>
            <a:endParaRPr lang="en-GB" sz="4000" b="1" dirty="0"/>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96336" y="6021288"/>
            <a:ext cx="1152148" cy="535231"/>
          </a:xfrm>
          <a:prstGeom prst="rect">
            <a:avLst/>
          </a:prstGeom>
        </p:spPr>
      </p:pic>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5536" y="6021288"/>
            <a:ext cx="1061031" cy="535231"/>
          </a:xfrm>
          <a:prstGeom prst="rect">
            <a:avLst/>
          </a:prstGeom>
        </p:spPr>
      </p:pic>
    </p:spTree>
    <p:extLst>
      <p:ext uri="{BB962C8B-B14F-4D97-AF65-F5344CB8AC3E}">
        <p14:creationId xmlns:p14="http://schemas.microsoft.com/office/powerpoint/2010/main" val="417156470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615"/>
        <p:cNvGrpSpPr/>
        <p:nvPr/>
      </p:nvGrpSpPr>
      <p:grpSpPr>
        <a:xfrm>
          <a:off x="0" y="0"/>
          <a:ext cx="0" cy="0"/>
          <a:chOff x="0" y="0"/>
          <a:chExt cx="0" cy="0"/>
        </a:xfrm>
      </p:grpSpPr>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6688" y="1772816"/>
            <a:ext cx="8810625" cy="2562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107504" y="637114"/>
            <a:ext cx="8712968" cy="707886"/>
          </a:xfrm>
          <a:prstGeom prst="rect">
            <a:avLst/>
          </a:prstGeom>
        </p:spPr>
        <p:txBody>
          <a:bodyPr wrap="square">
            <a:spAutoFit/>
          </a:bodyPr>
          <a:lstStyle/>
          <a:p>
            <a:pPr algn="ctr"/>
            <a:r>
              <a:rPr lang="en-GB" sz="4000" b="1" dirty="0" smtClean="0"/>
              <a:t>Using ‘Who’, ‘Where’, ‘When’ cards</a:t>
            </a:r>
            <a:endParaRPr lang="en-GB" sz="4000" b="1" dirty="0"/>
          </a:p>
        </p:txBody>
      </p:sp>
      <p:sp>
        <p:nvSpPr>
          <p:cNvPr id="3" name="Rectangle 2"/>
          <p:cNvSpPr/>
          <p:nvPr/>
        </p:nvSpPr>
        <p:spPr>
          <a:xfrm>
            <a:off x="467544" y="4437112"/>
            <a:ext cx="8280920" cy="1323439"/>
          </a:xfrm>
          <a:prstGeom prst="rect">
            <a:avLst/>
          </a:prstGeom>
        </p:spPr>
        <p:txBody>
          <a:bodyPr wrap="square">
            <a:spAutoFit/>
          </a:bodyPr>
          <a:lstStyle/>
          <a:p>
            <a:r>
              <a:rPr lang="en-GB" sz="4000" dirty="0" smtClean="0"/>
              <a:t>‘A </a:t>
            </a:r>
            <a:r>
              <a:rPr lang="en-GB" sz="4000" dirty="0"/>
              <a:t>gymnast was at the beach in the morning building a sandcastle’. </a:t>
            </a:r>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96336" y="6021288"/>
            <a:ext cx="1152148" cy="535231"/>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5536" y="6021288"/>
            <a:ext cx="1061031" cy="535231"/>
          </a:xfrm>
          <a:prstGeom prst="rect">
            <a:avLst/>
          </a:prstGeom>
        </p:spPr>
      </p:pic>
    </p:spTree>
    <p:extLst>
      <p:ext uri="{BB962C8B-B14F-4D97-AF65-F5344CB8AC3E}">
        <p14:creationId xmlns:p14="http://schemas.microsoft.com/office/powerpoint/2010/main" val="38991541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theme1.xml><?xml version="1.0" encoding="utf-8"?>
<a:theme xmlns:a="http://schemas.openxmlformats.org/drawingml/2006/main" name="LTA Toolki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LTA Toolkit</Template>
  <TotalTime>2422</TotalTime>
  <Words>4238</Words>
  <Application>Microsoft Office PowerPoint</Application>
  <PresentationFormat>On-screen Show (4:3)</PresentationFormat>
  <Paragraphs>346</Paragraphs>
  <Slides>26</Slides>
  <Notes>26</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LTA Toolkit</vt:lpstr>
      <vt:lpstr>Raising Attainment through developing a whole-school approach to sequence and narrative development to support comprehension and the creation of texts.  Part 1    </vt:lpstr>
      <vt:lpstr>PowerPoint Presentation</vt:lpstr>
      <vt:lpstr>Sequence and Narrative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Sequence and Narrative </vt:lpstr>
      <vt:lpstr>How do Children Learn to Write?</vt:lpstr>
      <vt:lpstr>Talk for Writing© approach </vt:lpstr>
      <vt:lpstr>Step 1: Imitation –  Hear</vt:lpstr>
      <vt:lpstr>Step 1: Imitation </vt:lpstr>
      <vt:lpstr>Step 1: Imitation </vt:lpstr>
      <vt:lpstr>Step 1: Imitation </vt:lpstr>
      <vt:lpstr>Understanding and Analysing </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Dave McCartney</dc:creator>
  <cp:lastModifiedBy>CookJ</cp:lastModifiedBy>
  <cp:revision>179</cp:revision>
  <cp:lastPrinted>2019-01-22T11:35:57Z</cp:lastPrinted>
  <dcterms:created xsi:type="dcterms:W3CDTF">2013-02-22T07:22:54Z</dcterms:created>
  <dcterms:modified xsi:type="dcterms:W3CDTF">2019-07-09T21:41:23Z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_AdHocReviewCycleID">
    <vt:i4>75975609</vt:i4>
  </property>
  <property fmtid="{D5CDD505-2E9C-101B-9397-08002B2CF9AE}" pid="4" name="_EmailSubject">
    <vt:lpwstr>new slides for the vocabulary PPT</vt:lpwstr>
  </property>
  <property fmtid="{D5CDD505-2E9C-101B-9397-08002B2CF9AE}" pid="5" name="_AuthorEmail">
    <vt:lpwstr>Rebecca.Castelo@highland.gcsx.gov.uk</vt:lpwstr>
  </property>
  <property fmtid="{D5CDD505-2E9C-101B-9397-08002B2CF9AE}" pid="6" name="_AuthorEmailDisplayName">
    <vt:lpwstr>Rebecca Castelo</vt:lpwstr>
  </property>
  <property fmtid="{D5CDD505-2E9C-101B-9397-08002B2CF9AE}" pid="7" name="_PreviousAdHocReviewCycleID">
    <vt:i4>603569363</vt:i4>
  </property>
</Properties>
</file>